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>
      <p:cViewPr>
        <p:scale>
          <a:sx n="75" d="100"/>
          <a:sy n="75" d="100"/>
        </p:scale>
        <p:origin x="54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alpha val="75000"/>
                <a:lumMod val="2000"/>
                <a:lumOff val="98000"/>
              </a:schemeClr>
            </a:gs>
            <a:gs pos="6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34-7E8B-4320-A1E2-4B05AC15A670}" type="datetimeFigureOut">
              <a:rPr lang="fr-FR" smtClean="0"/>
              <a:pPr/>
              <a:t>23/05/2021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emf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emf"/><Relationship Id="rId5" Type="http://schemas.openxmlformats.org/officeDocument/2006/relationships/image" Target="../media/image12.png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5.wdp"/><Relationship Id="rId3" Type="http://schemas.openxmlformats.org/officeDocument/2006/relationships/image" Target="../media/image20.emf"/><Relationship Id="rId7" Type="http://schemas.openxmlformats.org/officeDocument/2006/relationships/image" Target="../media/image10.emf"/><Relationship Id="rId12" Type="http://schemas.openxmlformats.org/officeDocument/2006/relationships/image" Target="../media/image25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microsoft.com/office/2007/relationships/hdphoto" Target="../media/hdphoto4.wdp"/><Relationship Id="rId5" Type="http://schemas.openxmlformats.org/officeDocument/2006/relationships/image" Target="../media/image22.emf"/><Relationship Id="rId10" Type="http://schemas.openxmlformats.org/officeDocument/2006/relationships/image" Target="../media/image24.png"/><Relationship Id="rId4" Type="http://schemas.openxmlformats.org/officeDocument/2006/relationships/image" Target="../media/image21.jpe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Picture 372" descr="C:\Users\Tom\AppData\Local\Microsoft\Windows\Temporary Internet Files\Content.IE5\54P6HUVA\MPj043938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Sauvetage par l’extérieur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(point fixe humain)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/>
          <a:p>
            <a:r>
              <a:rPr lang="fr-FR" dirty="0" smtClean="0"/>
              <a:t>Lot de Sauvetage et de Protection Contre les Chutes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96852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7743487" y="5314216"/>
            <a:ext cx="141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ADJ BOURET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46" y1="5442" x2="8411" y2="39456"/>
                        <a14:foregroundMark x1="8411" y1="3741" x2="3738" y2="9184"/>
                        <a14:foregroundMark x1="57009" y1="71429" x2="65888" y2="63946"/>
                        <a14:foregroundMark x1="83178" y1="86054" x2="83178" y2="86054"/>
                        <a14:foregroundMark x1="92056" y1="86395" x2="92056" y2="86395"/>
                        <a14:foregroundMark x1="67757" y1="69388" x2="67757" y2="69388"/>
                        <a14:foregroundMark x1="78972" y1="96939" x2="78972" y2="969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5154" y="1757120"/>
            <a:ext cx="1701030" cy="2336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-76200"/>
            <a:ext cx="9096375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88" y="-114300"/>
            <a:ext cx="9401175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-185738"/>
            <a:ext cx="9525000" cy="72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09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88020"/>
            <a:ext cx="5181333" cy="66693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998" y="1340148"/>
            <a:ext cx="1522621" cy="27363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5972" t="50619" r="40402" b="42903"/>
          <a:stretch/>
        </p:blipFill>
        <p:spPr>
          <a:xfrm>
            <a:off x="2123728" y="3620782"/>
            <a:ext cx="1291065" cy="4556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23928" y="3500388"/>
            <a:ext cx="1224136" cy="57606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Equipier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04249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42028"/>
            <a:ext cx="1802893" cy="119974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58" y="2885599"/>
            <a:ext cx="1359657" cy="1478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91" y="4693683"/>
            <a:ext cx="2321994" cy="1420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179512" y="116632"/>
            <a:ext cx="8568952" cy="3600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Déroulement de la manœuvre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659479"/>
            <a:ext cx="3430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L’équipe se rend au point désigné par le chef d’agrès</a:t>
            </a:r>
            <a:endParaRPr lang="fr-FR" sz="1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128617"/>
            <a:ext cx="1549651" cy="1203258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39552" y="1119285"/>
            <a:ext cx="549387" cy="50767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619672" y="1341900"/>
            <a:ext cx="2451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Le Chef réalise l’approche de la victime.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9163" y="1730246"/>
            <a:ext cx="1623721" cy="135310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36915" y="2361378"/>
            <a:ext cx="17347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Victime inconsciente = PLS.</a:t>
            </a:r>
            <a:endParaRPr lang="fr-FR" sz="1100" dirty="0"/>
          </a:p>
        </p:txBody>
      </p:sp>
      <p:sp>
        <p:nvSpPr>
          <p:cNvPr id="12" name="Ellipse 11"/>
          <p:cNvSpPr/>
          <p:nvPr/>
        </p:nvSpPr>
        <p:spPr>
          <a:xfrm>
            <a:off x="535990" y="2739554"/>
            <a:ext cx="549387" cy="50767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45328" y="4767085"/>
            <a:ext cx="12762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L’équipier s'équipe </a:t>
            </a:r>
            <a:r>
              <a:rPr lang="fr-FR" sz="1100" dirty="0"/>
              <a:t>du harnais </a:t>
            </a:r>
            <a:r>
              <a:rPr lang="fr-FR" sz="1100" dirty="0" smtClean="0"/>
              <a:t>du LSPCC</a:t>
            </a:r>
            <a:endParaRPr lang="fr-FR" sz="11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03" y="5396217"/>
            <a:ext cx="1438640" cy="1461783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542408" y="4711403"/>
            <a:ext cx="549387" cy="50767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729163" y="6047256"/>
            <a:ext cx="1276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Le Chef d’équipe, installe le triangle de sauvetage à la victime</a:t>
            </a:r>
            <a:endParaRPr lang="fr-FR" sz="1100" dirty="0"/>
          </a:p>
        </p:txBody>
      </p:sp>
      <p:sp>
        <p:nvSpPr>
          <p:cNvPr id="18" name="Rectangle 17"/>
          <p:cNvSpPr/>
          <p:nvPr/>
        </p:nvSpPr>
        <p:spPr>
          <a:xfrm>
            <a:off x="2007712" y="3116755"/>
            <a:ext cx="12762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L’équipe rend compte au Chef d’agrès</a:t>
            </a:r>
            <a:endParaRPr lang="fr-FR" sz="1100" dirty="0"/>
          </a:p>
        </p:txBody>
      </p:sp>
      <p:sp>
        <p:nvSpPr>
          <p:cNvPr id="19" name="Ellipse 18"/>
          <p:cNvSpPr/>
          <p:nvPr/>
        </p:nvSpPr>
        <p:spPr>
          <a:xfrm>
            <a:off x="5487918" y="583043"/>
            <a:ext cx="549387" cy="50767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599029" y="702288"/>
            <a:ext cx="127626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L’équipier s'équipe du descendeur type 8, d’un mousqueton et de la corde</a:t>
            </a:r>
            <a:endParaRPr lang="fr-FR" sz="11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6136" y="2080653"/>
            <a:ext cx="1437582" cy="1670348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5487917" y="2014375"/>
            <a:ext cx="549387" cy="50767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7204289" y="2107462"/>
            <a:ext cx="193971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 Le </a:t>
            </a:r>
            <a:r>
              <a:rPr lang="fr-FR" sz="1100" dirty="0"/>
              <a:t>chef </a:t>
            </a:r>
            <a:r>
              <a:rPr lang="fr-FR" sz="1100" dirty="0" smtClean="0"/>
              <a:t>d’équipe </a:t>
            </a:r>
            <a:r>
              <a:rPr lang="fr-FR" sz="1100" dirty="0"/>
              <a:t>accroche la</a:t>
            </a:r>
          </a:p>
          <a:p>
            <a:r>
              <a:rPr lang="fr-FR" sz="1100" dirty="0"/>
              <a:t>corde du LSPCC </a:t>
            </a:r>
            <a:r>
              <a:rPr lang="fr-FR" sz="1100" dirty="0" smtClean="0"/>
              <a:t>au triangle de la victime</a:t>
            </a:r>
            <a:r>
              <a:rPr lang="fr-FR" sz="1100" dirty="0"/>
              <a:t>;</a:t>
            </a:r>
          </a:p>
          <a:p>
            <a:endParaRPr lang="fr-FR" sz="1100" dirty="0"/>
          </a:p>
          <a:p>
            <a:r>
              <a:rPr lang="fr-FR" sz="1100" dirty="0"/>
              <a:t>I</a:t>
            </a:r>
            <a:r>
              <a:rPr lang="fr-FR" sz="1100" dirty="0" smtClean="0"/>
              <a:t>l </a:t>
            </a:r>
            <a:r>
              <a:rPr lang="fr-FR" sz="1100" dirty="0"/>
              <a:t>rattrape l’excédent de corde</a:t>
            </a:r>
          </a:p>
          <a:p>
            <a:r>
              <a:rPr lang="fr-FR" sz="1100" dirty="0"/>
              <a:t>entre la victime et le frein de descente</a:t>
            </a:r>
          </a:p>
          <a:p>
            <a:endParaRPr lang="fr-FR" sz="800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4137" y="3507845"/>
            <a:ext cx="1157615" cy="135030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9162" y="4899119"/>
            <a:ext cx="1316289" cy="153539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805055" y="3789066"/>
            <a:ext cx="21090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 Le chef d’équipe accroche </a:t>
            </a:r>
            <a:r>
              <a:rPr lang="fr-FR" sz="1100" dirty="0" smtClean="0"/>
              <a:t>la commande à l’anneau dorsal du </a:t>
            </a:r>
            <a:r>
              <a:rPr lang="fr-FR" sz="1100" dirty="0"/>
              <a:t>triangle de la </a:t>
            </a:r>
            <a:r>
              <a:rPr lang="fr-FR" sz="1100" dirty="0" smtClean="0"/>
              <a:t>victime.</a:t>
            </a:r>
          </a:p>
          <a:p>
            <a:r>
              <a:rPr lang="fr-FR" sz="1100" dirty="0" smtClean="0"/>
              <a:t>Il commande  « ATTENTION POUR ENVOYER »</a:t>
            </a:r>
            <a:endParaRPr lang="fr-FR" sz="1100" dirty="0"/>
          </a:p>
        </p:txBody>
      </p:sp>
      <p:sp>
        <p:nvSpPr>
          <p:cNvPr id="28" name="Rectangle 27"/>
          <p:cNvSpPr/>
          <p:nvPr/>
        </p:nvSpPr>
        <p:spPr>
          <a:xfrm>
            <a:off x="6514927" y="5001270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 smtClean="0"/>
              <a:t>Le binôme de réception</a:t>
            </a:r>
            <a:endParaRPr lang="fr-FR" sz="1100" dirty="0"/>
          </a:p>
          <a:p>
            <a:r>
              <a:rPr lang="fr-FR" sz="1100" dirty="0"/>
              <a:t>« ENVOYEZ » </a:t>
            </a:r>
            <a:r>
              <a:rPr lang="fr-FR" sz="1100" dirty="0" smtClean="0"/>
              <a:t>!</a:t>
            </a:r>
            <a:endParaRPr lang="fr-FR" sz="1100" dirty="0"/>
          </a:p>
          <a:p>
            <a:r>
              <a:rPr lang="fr-FR" sz="1100" dirty="0" smtClean="0"/>
              <a:t>Le </a:t>
            </a:r>
            <a:r>
              <a:rPr lang="fr-FR" sz="1100" dirty="0"/>
              <a:t>chef d'équipe lance la commande</a:t>
            </a:r>
          </a:p>
          <a:p>
            <a:r>
              <a:rPr lang="fr-FR" sz="1100" dirty="0" smtClean="0"/>
              <a:t>Le binôme saisit </a:t>
            </a:r>
            <a:r>
              <a:rPr lang="fr-FR" sz="1100" dirty="0"/>
              <a:t>l'extrémité de</a:t>
            </a:r>
          </a:p>
          <a:p>
            <a:r>
              <a:rPr lang="fr-FR" sz="1100" dirty="0"/>
              <a:t>la commande </a:t>
            </a:r>
          </a:p>
        </p:txBody>
      </p:sp>
      <p:sp>
        <p:nvSpPr>
          <p:cNvPr id="29" name="Ellipse 28"/>
          <p:cNvSpPr/>
          <p:nvPr/>
        </p:nvSpPr>
        <p:spPr>
          <a:xfrm>
            <a:off x="5487916" y="4747435"/>
            <a:ext cx="549387" cy="50767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7101" y="4267365"/>
            <a:ext cx="44958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3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50" y="619799"/>
            <a:ext cx="1137252" cy="133757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436" y="3541444"/>
            <a:ext cx="1152128" cy="13229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7" y="702288"/>
            <a:ext cx="1412742" cy="177281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57" y="3547165"/>
            <a:ext cx="1774678" cy="141534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36" y="1991021"/>
            <a:ext cx="1802893" cy="1199743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179512" y="116632"/>
            <a:ext cx="8568952" cy="3600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Déroulement de la manœuvre</a:t>
            </a:r>
            <a:endParaRPr lang="fr-FR" b="1" dirty="0"/>
          </a:p>
        </p:txBody>
      </p:sp>
      <p:sp>
        <p:nvSpPr>
          <p:cNvPr id="12" name="Ellipse 11"/>
          <p:cNvSpPr/>
          <p:nvPr/>
        </p:nvSpPr>
        <p:spPr>
          <a:xfrm>
            <a:off x="495532" y="584053"/>
            <a:ext cx="549387" cy="50767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495531" y="3481029"/>
            <a:ext cx="549387" cy="50767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5438218" y="1833046"/>
            <a:ext cx="549385" cy="5066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10</a:t>
            </a:r>
            <a:endParaRPr lang="fr-FR" sz="1400" dirty="0"/>
          </a:p>
        </p:txBody>
      </p:sp>
      <p:sp>
        <p:nvSpPr>
          <p:cNvPr id="21" name="Rectangle 20"/>
          <p:cNvSpPr/>
          <p:nvPr/>
        </p:nvSpPr>
        <p:spPr>
          <a:xfrm>
            <a:off x="7485801" y="2121532"/>
            <a:ext cx="215623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L’équipier contrôle </a:t>
            </a:r>
            <a:r>
              <a:rPr lang="fr-FR" sz="1100" dirty="0"/>
              <a:t>la</a:t>
            </a:r>
          </a:p>
          <a:p>
            <a:r>
              <a:rPr lang="fr-FR" sz="1100" dirty="0"/>
              <a:t>descente en agissant sur le</a:t>
            </a:r>
          </a:p>
          <a:p>
            <a:r>
              <a:rPr lang="fr-FR" sz="1100" dirty="0"/>
              <a:t>frein de descente </a:t>
            </a:r>
            <a:r>
              <a:rPr lang="fr-FR" sz="1100" dirty="0" smtClean="0"/>
              <a:t>;</a:t>
            </a:r>
          </a:p>
          <a:p>
            <a:r>
              <a:rPr lang="fr-FR" sz="1100" dirty="0" smtClean="0"/>
              <a:t>Le </a:t>
            </a:r>
            <a:r>
              <a:rPr lang="fr-FR" sz="1100" dirty="0"/>
              <a:t>chef d'équipe surveille </a:t>
            </a:r>
            <a:endParaRPr lang="fr-FR" sz="1100" dirty="0" smtClean="0"/>
          </a:p>
          <a:p>
            <a:r>
              <a:rPr lang="fr-FR" sz="1100" dirty="0" smtClean="0"/>
              <a:t>La descente </a:t>
            </a:r>
            <a:r>
              <a:rPr lang="fr-FR" sz="1100" dirty="0"/>
              <a:t>de la victime</a:t>
            </a:r>
            <a:endParaRPr lang="fr-FR" sz="800" dirty="0"/>
          </a:p>
        </p:txBody>
      </p:sp>
      <p:sp>
        <p:nvSpPr>
          <p:cNvPr id="30" name="Rectangle 29"/>
          <p:cNvSpPr/>
          <p:nvPr/>
        </p:nvSpPr>
        <p:spPr>
          <a:xfrm>
            <a:off x="2067099" y="1001902"/>
            <a:ext cx="1276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L’équipier se met en position, corde tendue, pieds en appui à 90°</a:t>
            </a:r>
            <a:endParaRPr lang="fr-FR" sz="1100" dirty="0"/>
          </a:p>
        </p:txBody>
      </p:sp>
      <p:sp>
        <p:nvSpPr>
          <p:cNvPr id="31" name="Rectangle 30"/>
          <p:cNvSpPr/>
          <p:nvPr/>
        </p:nvSpPr>
        <p:spPr>
          <a:xfrm>
            <a:off x="2361440" y="3602010"/>
            <a:ext cx="264260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le </a:t>
            </a:r>
            <a:r>
              <a:rPr lang="fr-FR" sz="1100" b="1" dirty="0"/>
              <a:t>chef d'agrès </a:t>
            </a:r>
            <a:r>
              <a:rPr lang="fr-FR" sz="1100" dirty="0"/>
              <a:t>et le </a:t>
            </a:r>
            <a:r>
              <a:rPr lang="fr-FR" sz="1100" b="1" dirty="0"/>
              <a:t>chef d'équipe</a:t>
            </a:r>
          </a:p>
          <a:p>
            <a:r>
              <a:rPr lang="fr-FR" sz="1100" dirty="0"/>
              <a:t>placent la victime en position de descente</a:t>
            </a:r>
          </a:p>
          <a:p>
            <a:r>
              <a:rPr lang="fr-FR" sz="1100" dirty="0"/>
              <a:t>en l’engageant face à la façade les pieds en</a:t>
            </a:r>
          </a:p>
          <a:p>
            <a:r>
              <a:rPr lang="fr-FR" sz="1100" dirty="0"/>
              <a:t>premier ;</a:t>
            </a:r>
          </a:p>
          <a:p>
            <a:r>
              <a:rPr lang="fr-FR" sz="1100" dirty="0"/>
              <a:t>L</a:t>
            </a:r>
            <a:r>
              <a:rPr lang="fr-FR" sz="1100" dirty="0" smtClean="0"/>
              <a:t>e </a:t>
            </a:r>
            <a:r>
              <a:rPr lang="fr-FR" sz="1100" b="1" dirty="0"/>
              <a:t>chef d'équipe </a:t>
            </a:r>
            <a:r>
              <a:rPr lang="fr-FR" sz="1100" dirty="0"/>
              <a:t>maintient la victime ;</a:t>
            </a:r>
          </a:p>
          <a:p>
            <a:r>
              <a:rPr lang="fr-FR" sz="1100" dirty="0"/>
              <a:t>• Il commande :</a:t>
            </a:r>
          </a:p>
          <a:p>
            <a:r>
              <a:rPr lang="fr-FR" sz="1100" b="1" i="1" dirty="0"/>
              <a:t>« ATTENTION POUR DESCENDRE ! » ;</a:t>
            </a:r>
            <a:endParaRPr lang="fr-FR" sz="1100" dirty="0"/>
          </a:p>
        </p:txBody>
      </p:sp>
      <p:sp>
        <p:nvSpPr>
          <p:cNvPr id="33" name="Ellipse 32"/>
          <p:cNvSpPr/>
          <p:nvPr/>
        </p:nvSpPr>
        <p:spPr>
          <a:xfrm>
            <a:off x="5184934" y="571679"/>
            <a:ext cx="549387" cy="50767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9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6847016" y="796585"/>
            <a:ext cx="22687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Le binôme de réception répond </a:t>
            </a:r>
            <a:r>
              <a:rPr lang="fr-FR" sz="1100" dirty="0"/>
              <a:t>:</a:t>
            </a:r>
          </a:p>
          <a:p>
            <a:r>
              <a:rPr lang="fr-FR" sz="1100" b="1" i="1" dirty="0"/>
              <a:t>« DESCENDEZ ! »</a:t>
            </a:r>
            <a:r>
              <a:rPr lang="fr-FR" sz="1100" dirty="0"/>
              <a:t>;</a:t>
            </a:r>
          </a:p>
          <a:p>
            <a:r>
              <a:rPr lang="fr-FR" sz="1100" dirty="0" smtClean="0"/>
              <a:t>Il </a:t>
            </a:r>
            <a:r>
              <a:rPr lang="fr-FR" sz="1100" dirty="0"/>
              <a:t>écarte la victime de la façade</a:t>
            </a:r>
          </a:p>
          <a:p>
            <a:r>
              <a:rPr lang="fr-FR" sz="1100" dirty="0"/>
              <a:t>en tirant sur la commande ;</a:t>
            </a:r>
          </a:p>
        </p:txBody>
      </p:sp>
      <p:sp>
        <p:nvSpPr>
          <p:cNvPr id="36" name="Ellipse 35"/>
          <p:cNvSpPr/>
          <p:nvPr/>
        </p:nvSpPr>
        <p:spPr>
          <a:xfrm>
            <a:off x="5438217" y="3348739"/>
            <a:ext cx="549385" cy="5066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11</a:t>
            </a:r>
            <a:endParaRPr lang="fr-FR" sz="1400" dirty="0"/>
          </a:p>
        </p:txBody>
      </p:sp>
      <p:sp>
        <p:nvSpPr>
          <p:cNvPr id="38" name="Rectangle 37"/>
          <p:cNvSpPr/>
          <p:nvPr/>
        </p:nvSpPr>
        <p:spPr>
          <a:xfrm>
            <a:off x="6868426" y="3596557"/>
            <a:ext cx="2286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Le Binôme de réception </a:t>
            </a:r>
            <a:r>
              <a:rPr lang="fr-FR" sz="1100" dirty="0"/>
              <a:t>crie « HALTE ! » </a:t>
            </a:r>
            <a:r>
              <a:rPr lang="fr-FR" sz="1100" dirty="0" smtClean="0"/>
              <a:t>pour stopper </a:t>
            </a:r>
            <a:r>
              <a:rPr lang="fr-FR" sz="1100" dirty="0"/>
              <a:t>la descente si nécessaire ;</a:t>
            </a:r>
          </a:p>
          <a:p>
            <a:r>
              <a:rPr lang="fr-FR" sz="1100" dirty="0" smtClean="0"/>
              <a:t>Il </a:t>
            </a:r>
            <a:r>
              <a:rPr lang="fr-FR" sz="1100" dirty="0"/>
              <a:t>met la victime à </a:t>
            </a:r>
            <a:r>
              <a:rPr lang="fr-FR" sz="1100" dirty="0" smtClean="0"/>
              <a:t>l'abri</a:t>
            </a:r>
          </a:p>
          <a:p>
            <a:r>
              <a:rPr lang="fr-FR" sz="1100" dirty="0" smtClean="0"/>
              <a:t>Il pose </a:t>
            </a:r>
            <a:r>
              <a:rPr lang="fr-FR" sz="1100" dirty="0"/>
              <a:t>la victime sur </a:t>
            </a:r>
            <a:r>
              <a:rPr lang="fr-FR" sz="1100" dirty="0" smtClean="0"/>
              <a:t>le sol </a:t>
            </a:r>
            <a:r>
              <a:rPr lang="fr-FR" sz="1100" dirty="0"/>
              <a:t>et détache le mousqueton </a:t>
            </a:r>
            <a:r>
              <a:rPr lang="fr-FR" sz="1100" dirty="0" smtClean="0"/>
              <a:t>du triangle;</a:t>
            </a:r>
            <a:endParaRPr lang="fr-FR" sz="1100" dirty="0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6436" y="5400738"/>
            <a:ext cx="1324621" cy="1440356"/>
          </a:xfrm>
          <a:prstGeom prst="rect">
            <a:avLst/>
          </a:prstGeom>
        </p:spPr>
      </p:pic>
      <p:sp>
        <p:nvSpPr>
          <p:cNvPr id="40" name="Ellipse 39"/>
          <p:cNvSpPr/>
          <p:nvPr/>
        </p:nvSpPr>
        <p:spPr>
          <a:xfrm>
            <a:off x="5438216" y="5233592"/>
            <a:ext cx="549385" cy="5066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12</a:t>
            </a:r>
            <a:endParaRPr lang="fr-FR" sz="1400" dirty="0"/>
          </a:p>
        </p:txBody>
      </p:sp>
      <p:sp>
        <p:nvSpPr>
          <p:cNvPr id="41" name="Rectangle 40"/>
          <p:cNvSpPr/>
          <p:nvPr/>
        </p:nvSpPr>
        <p:spPr>
          <a:xfrm>
            <a:off x="6970572" y="5607087"/>
            <a:ext cx="22322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Le </a:t>
            </a:r>
            <a:r>
              <a:rPr lang="fr-FR" sz="1100" dirty="0"/>
              <a:t>chef </a:t>
            </a:r>
            <a:r>
              <a:rPr lang="fr-FR" sz="1100" dirty="0" smtClean="0"/>
              <a:t>d’équipe </a:t>
            </a:r>
            <a:r>
              <a:rPr lang="fr-FR" sz="1100" dirty="0"/>
              <a:t>commande</a:t>
            </a:r>
          </a:p>
          <a:p>
            <a:r>
              <a:rPr lang="sv-SE" sz="1100" dirty="0"/>
              <a:t>« 2e </a:t>
            </a:r>
            <a:r>
              <a:rPr lang="sv-SE" sz="1100" dirty="0" smtClean="0"/>
              <a:t>sauvetage </a:t>
            </a:r>
            <a:r>
              <a:rPr lang="sv-SE" sz="1100" dirty="0"/>
              <a:t>» ou « SAUVETAGE</a:t>
            </a:r>
          </a:p>
          <a:p>
            <a:r>
              <a:rPr lang="fr-FR" sz="1100" dirty="0" smtClean="0"/>
              <a:t>TERMINE </a:t>
            </a:r>
            <a:r>
              <a:rPr lang="fr-FR" sz="1100" dirty="0"/>
              <a:t>! » ;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0" r="100000">
                        <a14:foregroundMark x1="10345" y1="53012" x2="10345" y2="53012"/>
                        <a14:foregroundMark x1="13996" y1="54217" x2="13996" y2="54217"/>
                      </a14:backgroundRemoval>
                    </a14:imgEffect>
                  </a14:imgLayer>
                </a14:imgProps>
              </a:ext>
            </a:extLst>
          </a:blip>
          <a:srcRect l="4154" r="2306"/>
          <a:stretch/>
        </p:blipFill>
        <p:spPr>
          <a:xfrm>
            <a:off x="307368" y="2529949"/>
            <a:ext cx="4392488" cy="790575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2705" y1="20313" x2="12705" y2="20313"/>
                        <a14:foregroundMark x1="9631" y1="43750" x2="9631" y2="43750"/>
                        <a14:foregroundMark x1="11475" y1="46094" x2="11475" y2="46094"/>
                        <a14:foregroundMark x1="4918" y1="62500" x2="4918" y2="62500"/>
                        <a14:foregroundMark x1="2459" y1="46094" x2="2459" y2="46094"/>
                        <a14:foregroundMark x1="4098" y1="35938" x2="4303" y2="57031"/>
                        <a14:foregroundMark x1="4303" y1="74219" x2="4713" y2="83594"/>
                        <a14:foregroundMark x1="7992" y1="89063" x2="88934" y2="92969"/>
                        <a14:foregroundMark x1="10451" y1="21875" x2="4303" y2="33594"/>
                        <a14:foregroundMark x1="9221" y1="49219" x2="9221" y2="49219"/>
                        <a14:foregroundMark x1="8811" y1="39063" x2="8811" y2="39063"/>
                        <a14:foregroundMark x1="9836" y1="35156" x2="9836" y2="35156"/>
                        <a14:foregroundMark x1="10451" y1="32031" x2="10451" y2="32031"/>
                        <a14:foregroundMark x1="11270" y1="36719" x2="11270" y2="36719"/>
                        <a14:foregroundMark x1="12910" y1="45313" x2="12910" y2="45313"/>
                        <a14:foregroundMark x1="13525" y1="52344" x2="13525" y2="52344"/>
                        <a14:foregroundMark x1="11475" y1="53906" x2="11475" y2="53906"/>
                        <a14:foregroundMark x1="7787" y1="53906" x2="7787" y2="53906"/>
                        <a14:foregroundMark x1="92008" y1="92969" x2="92008" y2="929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945669"/>
            <a:ext cx="4648200" cy="121920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0294" y1="38889" x2="10294" y2="38889"/>
                        <a14:foregroundMark x1="14916" y1="51111" x2="14916" y2="51111"/>
                        <a14:foregroundMark x1="86345" y1="54444" x2="86345" y2="54444"/>
                        <a14:foregroundMark x1="92227" y1="54444" x2="92227" y2="54444"/>
                        <a14:foregroundMark x1="94958" y1="24444" x2="94958" y2="24444"/>
                        <a14:foregroundMark x1="68067" y1="83333" x2="68067" y2="8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8580" y="6065324"/>
            <a:ext cx="45339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058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TP030007462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2010-04-16T14:04:04+00:00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328081</Value>
      <Value>502028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scolaire - Tableau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scolaire - Tableau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ss0zKHNIUlCJDQUAUdjAFskbre4=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2009-10-11T07:00:00+00:00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169811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CB37F245-BE3C-49AA-83F5-DB2AF6A2FA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A84CB0-EC57-44F0-B460-1496A299A3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747C5D-44CC-4937-A2C5-DA35419FCC72}">
  <ds:schemaRefs>
    <ds:schemaRef ds:uri="http://schemas.microsoft.com/office/2006/metadata/properties"/>
    <ds:schemaRef ds:uri="64acb2c5-0a2b-4bda-bd34-58e36cbb80d2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6d93d202-47fc-4405-873a-cab67cc5f1b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scolaire - Tableau</Template>
  <TotalTime>1274</TotalTime>
  <Words>320</Words>
  <Application>Microsoft Office PowerPoint</Application>
  <PresentationFormat>Affichage à l'écran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Lot de Sauvetage et de Protection Contre les Chutes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SDIS60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Lot de Sauvetage et de Protection Contre les Chutes</dc:title>
  <dc:creator>BOURET Sebastien</dc:creator>
  <cp:lastModifiedBy>BOURET Sebastien</cp:lastModifiedBy>
  <cp:revision>12</cp:revision>
  <cp:lastPrinted>2021-05-23T20:05:07Z</cp:lastPrinted>
  <dcterms:created xsi:type="dcterms:W3CDTF">2021-05-23T07:26:02Z</dcterms:created>
  <dcterms:modified xsi:type="dcterms:W3CDTF">2021-05-24T04:40:44Z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Applications">
    <vt:lpwstr>53;#PowerPoint 12</vt:lpwstr>
  </property>
  <property fmtid="{D5CDD505-2E9C-101B-9397-08002B2CF9AE}" pid="4" name="Order">
    <vt:r8>8589600</vt:r8>
  </property>
  <property fmtid="{D5CDD505-2E9C-101B-9397-08002B2CF9AE}" pid="5" name="APTrustLevel">
    <vt:r8>3</vt:r8>
  </property>
</Properties>
</file>