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>
      <p:cViewPr>
        <p:scale>
          <a:sx n="75" d="100"/>
          <a:sy n="75" d="100"/>
        </p:scale>
        <p:origin x="54" y="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alpha val="75000"/>
                <a:lumMod val="2000"/>
                <a:lumOff val="98000"/>
              </a:schemeClr>
            </a:gs>
            <a:gs pos="64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02334-7E8B-4320-A1E2-4B05AC15A670}" type="datetimeFigureOut">
              <a:rPr lang="fr-FR" smtClean="0"/>
              <a:pPr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emf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7.emf"/><Relationship Id="rId5" Type="http://schemas.openxmlformats.org/officeDocument/2006/relationships/image" Target="../media/image12.png"/><Relationship Id="rId10" Type="http://schemas.openxmlformats.org/officeDocument/2006/relationships/image" Target="../media/image16.emf"/><Relationship Id="rId4" Type="http://schemas.openxmlformats.org/officeDocument/2006/relationships/image" Target="../media/image11.emf"/><Relationship Id="rId9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5.wdp"/><Relationship Id="rId3" Type="http://schemas.openxmlformats.org/officeDocument/2006/relationships/image" Target="../media/image20.emf"/><Relationship Id="rId7" Type="http://schemas.openxmlformats.org/officeDocument/2006/relationships/image" Target="../media/image10.emf"/><Relationship Id="rId12" Type="http://schemas.openxmlformats.org/officeDocument/2006/relationships/image" Target="../media/image25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microsoft.com/office/2007/relationships/hdphoto" Target="../media/hdphoto4.wdp"/><Relationship Id="rId5" Type="http://schemas.openxmlformats.org/officeDocument/2006/relationships/image" Target="../media/image22.emf"/><Relationship Id="rId10" Type="http://schemas.openxmlformats.org/officeDocument/2006/relationships/image" Target="../media/image24.png"/><Relationship Id="rId4" Type="http://schemas.openxmlformats.org/officeDocument/2006/relationships/image" Target="../media/image21.jpe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6" name="Picture 372" descr="C:\Users\Tom\AppData\Local\Microsoft\Windows\Temporary Internet Files\Content.IE5\54P6HUVA\MPj0439381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1752600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Sauvetage par l’extérieur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(point fixe humain)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/>
          <a:lstStyle/>
          <a:p>
            <a:r>
              <a:rPr lang="fr-FR" dirty="0" smtClean="0"/>
              <a:t>Lot de Sauvetage et de Protection Contre les Chutes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96852"/>
            <a:ext cx="194421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7743487" y="5314216"/>
            <a:ext cx="1411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ADJ BOURET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" y1="5442" x2="8411" y2="39456"/>
                        <a14:foregroundMark x1="8411" y1="3741" x2="3738" y2="9184"/>
                        <a14:foregroundMark x1="57009" y1="71429" x2="65888" y2="63946"/>
                        <a14:foregroundMark x1="83178" y1="86054" x2="83178" y2="86054"/>
                        <a14:foregroundMark x1="92056" y1="86395" x2="92056" y2="86395"/>
                        <a14:foregroundMark x1="67757" y1="69388" x2="67757" y2="69388"/>
                        <a14:foregroundMark x1="78972" y1="96939" x2="78972" y2="969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5154" y="1757120"/>
            <a:ext cx="1701030" cy="2336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-76200"/>
            <a:ext cx="9096375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1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588" y="-114300"/>
            <a:ext cx="9401175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" y="-185738"/>
            <a:ext cx="9525000" cy="722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09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88020"/>
            <a:ext cx="5181333" cy="666936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998" y="1340148"/>
            <a:ext cx="1522621" cy="27363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l="35972" t="50619" r="40402" b="42903"/>
          <a:stretch/>
        </p:blipFill>
        <p:spPr>
          <a:xfrm>
            <a:off x="2123728" y="3620782"/>
            <a:ext cx="1291065" cy="4556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23928" y="3500388"/>
            <a:ext cx="1224136" cy="57606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 smtClean="0"/>
              <a:t>Equipier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204249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742028"/>
            <a:ext cx="1802893" cy="119974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758" y="2885599"/>
            <a:ext cx="1359657" cy="1478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91" y="4693683"/>
            <a:ext cx="2321994" cy="1420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à coins arrondis 4"/>
          <p:cNvSpPr/>
          <p:nvPr/>
        </p:nvSpPr>
        <p:spPr>
          <a:xfrm>
            <a:off x="179512" y="116632"/>
            <a:ext cx="8568952" cy="36004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Déroulement de la manœuvre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659479"/>
            <a:ext cx="3430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L’équipe se rend au point désigné par le chef d’agrès</a:t>
            </a:r>
            <a:endParaRPr lang="fr-FR" sz="12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128617"/>
            <a:ext cx="1549651" cy="1203258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539552" y="1119285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619672" y="1341900"/>
            <a:ext cx="24513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Le Chef réalise l’approche de la victime.</a:t>
            </a:r>
            <a:endParaRPr lang="fr-FR" sz="11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9163" y="1730246"/>
            <a:ext cx="1623721" cy="1353101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36915" y="2361378"/>
            <a:ext cx="17347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Victime inconsciente = PLS.</a:t>
            </a:r>
            <a:endParaRPr lang="fr-FR" sz="1100" dirty="0"/>
          </a:p>
        </p:txBody>
      </p:sp>
      <p:sp>
        <p:nvSpPr>
          <p:cNvPr id="12" name="Ellipse 11"/>
          <p:cNvSpPr/>
          <p:nvPr/>
        </p:nvSpPr>
        <p:spPr>
          <a:xfrm>
            <a:off x="535990" y="2739554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45328" y="4767085"/>
            <a:ext cx="12762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L’équipier s'équipe </a:t>
            </a:r>
            <a:r>
              <a:rPr lang="fr-FR" sz="1100" dirty="0"/>
              <a:t>du harnais </a:t>
            </a:r>
            <a:r>
              <a:rPr lang="fr-FR" sz="1100" dirty="0" smtClean="0"/>
              <a:t>du LSPCC</a:t>
            </a:r>
            <a:endParaRPr lang="fr-FR" sz="11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03" y="5396217"/>
            <a:ext cx="1438640" cy="1461783"/>
          </a:xfrm>
          <a:prstGeom prst="rect">
            <a:avLst/>
          </a:prstGeom>
        </p:spPr>
      </p:pic>
      <p:sp>
        <p:nvSpPr>
          <p:cNvPr id="15" name="Ellipse 14"/>
          <p:cNvSpPr/>
          <p:nvPr/>
        </p:nvSpPr>
        <p:spPr>
          <a:xfrm>
            <a:off x="542408" y="4711403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1729163" y="6047256"/>
            <a:ext cx="1276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Le Chef d’équipe, installe le triangle de sauvetage à la victime</a:t>
            </a:r>
            <a:endParaRPr lang="fr-FR" sz="1100" dirty="0"/>
          </a:p>
        </p:txBody>
      </p:sp>
      <p:sp>
        <p:nvSpPr>
          <p:cNvPr id="18" name="Rectangle 17"/>
          <p:cNvSpPr/>
          <p:nvPr/>
        </p:nvSpPr>
        <p:spPr>
          <a:xfrm>
            <a:off x="2007712" y="3116755"/>
            <a:ext cx="12762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L’équipe rend compte au Chef d’agrès</a:t>
            </a:r>
            <a:endParaRPr lang="fr-FR" sz="1100" dirty="0"/>
          </a:p>
        </p:txBody>
      </p:sp>
      <p:sp>
        <p:nvSpPr>
          <p:cNvPr id="19" name="Ellipse 18"/>
          <p:cNvSpPr/>
          <p:nvPr/>
        </p:nvSpPr>
        <p:spPr>
          <a:xfrm>
            <a:off x="5487918" y="583043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7599029" y="702288"/>
            <a:ext cx="127626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L’équipier s'équipe du descendeur type 8, d’un mousqueton et de la corde</a:t>
            </a:r>
            <a:endParaRPr lang="fr-FR" sz="1100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6136" y="2080653"/>
            <a:ext cx="1437582" cy="1670348"/>
          </a:xfrm>
          <a:prstGeom prst="rect">
            <a:avLst/>
          </a:prstGeom>
        </p:spPr>
      </p:pic>
      <p:sp>
        <p:nvSpPr>
          <p:cNvPr id="23" name="Ellipse 22"/>
          <p:cNvSpPr/>
          <p:nvPr/>
        </p:nvSpPr>
        <p:spPr>
          <a:xfrm>
            <a:off x="5487917" y="2014375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24" name="Rectangle 23"/>
          <p:cNvSpPr/>
          <p:nvPr/>
        </p:nvSpPr>
        <p:spPr>
          <a:xfrm>
            <a:off x="7204289" y="2107462"/>
            <a:ext cx="193971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 Le </a:t>
            </a:r>
            <a:r>
              <a:rPr lang="fr-FR" sz="1100" dirty="0"/>
              <a:t>chef </a:t>
            </a:r>
            <a:r>
              <a:rPr lang="fr-FR" sz="1100" dirty="0" smtClean="0"/>
              <a:t>d’équipe </a:t>
            </a:r>
            <a:r>
              <a:rPr lang="fr-FR" sz="1100" dirty="0"/>
              <a:t>accroche la</a:t>
            </a:r>
          </a:p>
          <a:p>
            <a:r>
              <a:rPr lang="fr-FR" sz="1100" dirty="0"/>
              <a:t>corde du LSPCC </a:t>
            </a:r>
            <a:r>
              <a:rPr lang="fr-FR" sz="1100" dirty="0" smtClean="0"/>
              <a:t>au triangle de la victime</a:t>
            </a:r>
            <a:r>
              <a:rPr lang="fr-FR" sz="1100" dirty="0"/>
              <a:t>;</a:t>
            </a:r>
          </a:p>
          <a:p>
            <a:endParaRPr lang="fr-FR" sz="1100" dirty="0"/>
          </a:p>
          <a:p>
            <a:r>
              <a:rPr lang="fr-FR" sz="1100" dirty="0"/>
              <a:t>I</a:t>
            </a:r>
            <a:r>
              <a:rPr lang="fr-FR" sz="1100" dirty="0" smtClean="0"/>
              <a:t>l </a:t>
            </a:r>
            <a:r>
              <a:rPr lang="fr-FR" sz="1100" dirty="0"/>
              <a:t>rattrape l’excédent de corde</a:t>
            </a:r>
          </a:p>
          <a:p>
            <a:r>
              <a:rPr lang="fr-FR" sz="1100" dirty="0"/>
              <a:t>entre la victime et le frein de descente</a:t>
            </a:r>
          </a:p>
          <a:p>
            <a:endParaRPr lang="fr-FR" sz="800" dirty="0"/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4137" y="3507845"/>
            <a:ext cx="1157615" cy="1350304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9162" y="4899119"/>
            <a:ext cx="1316289" cy="153539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805055" y="3789066"/>
            <a:ext cx="210908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/>
              <a:t> Le chef d’équipe accroche </a:t>
            </a:r>
            <a:r>
              <a:rPr lang="fr-FR" sz="1100" dirty="0" smtClean="0"/>
              <a:t>la commande à l’anneau dorsal du </a:t>
            </a:r>
            <a:r>
              <a:rPr lang="fr-FR" sz="1100" dirty="0"/>
              <a:t>triangle de la </a:t>
            </a:r>
            <a:r>
              <a:rPr lang="fr-FR" sz="1100" dirty="0" smtClean="0"/>
              <a:t>victime.</a:t>
            </a:r>
          </a:p>
          <a:p>
            <a:r>
              <a:rPr lang="fr-FR" sz="1100" dirty="0" smtClean="0"/>
              <a:t>Il commande  « ATTENTION POUR ENVOYER »</a:t>
            </a:r>
            <a:endParaRPr lang="fr-FR" sz="1100" dirty="0"/>
          </a:p>
        </p:txBody>
      </p:sp>
      <p:sp>
        <p:nvSpPr>
          <p:cNvPr id="28" name="Rectangle 27"/>
          <p:cNvSpPr/>
          <p:nvPr/>
        </p:nvSpPr>
        <p:spPr>
          <a:xfrm>
            <a:off x="6514927" y="5001270"/>
            <a:ext cx="4572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dirty="0" smtClean="0"/>
              <a:t>Le binôme de réception</a:t>
            </a:r>
            <a:endParaRPr lang="fr-FR" sz="1100" dirty="0"/>
          </a:p>
          <a:p>
            <a:r>
              <a:rPr lang="fr-FR" sz="1100" dirty="0"/>
              <a:t>« ENVOYEZ » </a:t>
            </a:r>
            <a:r>
              <a:rPr lang="fr-FR" sz="1100" dirty="0" smtClean="0"/>
              <a:t>!</a:t>
            </a:r>
            <a:endParaRPr lang="fr-FR" sz="1100" dirty="0"/>
          </a:p>
          <a:p>
            <a:r>
              <a:rPr lang="fr-FR" sz="1100" dirty="0" smtClean="0"/>
              <a:t>Le </a:t>
            </a:r>
            <a:r>
              <a:rPr lang="fr-FR" sz="1100" dirty="0"/>
              <a:t>chef d'équipe lance la commande</a:t>
            </a:r>
          </a:p>
          <a:p>
            <a:r>
              <a:rPr lang="fr-FR" sz="1100" dirty="0" smtClean="0"/>
              <a:t>Le binôme saisit </a:t>
            </a:r>
            <a:r>
              <a:rPr lang="fr-FR" sz="1100" dirty="0"/>
              <a:t>l'extrémité de</a:t>
            </a:r>
          </a:p>
          <a:p>
            <a:r>
              <a:rPr lang="fr-FR" sz="1100" dirty="0"/>
              <a:t>la commande </a:t>
            </a:r>
          </a:p>
        </p:txBody>
      </p:sp>
      <p:sp>
        <p:nvSpPr>
          <p:cNvPr id="29" name="Ellipse 28"/>
          <p:cNvSpPr/>
          <p:nvPr/>
        </p:nvSpPr>
        <p:spPr>
          <a:xfrm>
            <a:off x="5487916" y="4747435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FR" dirty="0"/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7101" y="4267365"/>
            <a:ext cx="449580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37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50" y="619799"/>
            <a:ext cx="1137252" cy="1337570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436" y="3541444"/>
            <a:ext cx="1152128" cy="132298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7" y="702288"/>
            <a:ext cx="1412742" cy="177281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57" y="3547165"/>
            <a:ext cx="1774678" cy="141534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36" y="1991021"/>
            <a:ext cx="1802893" cy="119974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79512" y="116632"/>
            <a:ext cx="8568952" cy="36004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Déroulement de la manœuvre</a:t>
            </a:r>
            <a:endParaRPr lang="fr-FR" b="1" dirty="0"/>
          </a:p>
        </p:txBody>
      </p:sp>
      <p:sp>
        <p:nvSpPr>
          <p:cNvPr id="12" name="Ellipse 11"/>
          <p:cNvSpPr/>
          <p:nvPr/>
        </p:nvSpPr>
        <p:spPr>
          <a:xfrm>
            <a:off x="495532" y="584053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</a:t>
            </a:r>
            <a:endParaRPr lang="fr-FR" dirty="0"/>
          </a:p>
        </p:txBody>
      </p:sp>
      <p:sp>
        <p:nvSpPr>
          <p:cNvPr id="15" name="Ellipse 14"/>
          <p:cNvSpPr/>
          <p:nvPr/>
        </p:nvSpPr>
        <p:spPr>
          <a:xfrm>
            <a:off x="495531" y="3481029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8</a:t>
            </a:r>
            <a:endParaRPr lang="fr-FR" dirty="0"/>
          </a:p>
        </p:txBody>
      </p:sp>
      <p:sp>
        <p:nvSpPr>
          <p:cNvPr id="19" name="Ellipse 18"/>
          <p:cNvSpPr/>
          <p:nvPr/>
        </p:nvSpPr>
        <p:spPr>
          <a:xfrm>
            <a:off x="5438218" y="1833046"/>
            <a:ext cx="549385" cy="50666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10</a:t>
            </a:r>
            <a:endParaRPr lang="fr-FR" sz="1400" dirty="0"/>
          </a:p>
        </p:txBody>
      </p:sp>
      <p:sp>
        <p:nvSpPr>
          <p:cNvPr id="21" name="Rectangle 20"/>
          <p:cNvSpPr/>
          <p:nvPr/>
        </p:nvSpPr>
        <p:spPr>
          <a:xfrm>
            <a:off x="7485801" y="2121532"/>
            <a:ext cx="215623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L’équipier contrôle </a:t>
            </a:r>
            <a:r>
              <a:rPr lang="fr-FR" sz="1100" dirty="0"/>
              <a:t>la</a:t>
            </a:r>
          </a:p>
          <a:p>
            <a:r>
              <a:rPr lang="fr-FR" sz="1100" dirty="0"/>
              <a:t>descente en agissant sur le</a:t>
            </a:r>
          </a:p>
          <a:p>
            <a:r>
              <a:rPr lang="fr-FR" sz="1100" dirty="0"/>
              <a:t>frein de descente </a:t>
            </a:r>
            <a:r>
              <a:rPr lang="fr-FR" sz="1100" dirty="0" smtClean="0"/>
              <a:t>;</a:t>
            </a:r>
          </a:p>
          <a:p>
            <a:r>
              <a:rPr lang="fr-FR" sz="1100" dirty="0" smtClean="0"/>
              <a:t>Le </a:t>
            </a:r>
            <a:r>
              <a:rPr lang="fr-FR" sz="1100" dirty="0"/>
              <a:t>chef d'équipe surveille </a:t>
            </a:r>
            <a:endParaRPr lang="fr-FR" sz="1100" dirty="0" smtClean="0"/>
          </a:p>
          <a:p>
            <a:r>
              <a:rPr lang="fr-FR" sz="1100" dirty="0" smtClean="0"/>
              <a:t>La descente </a:t>
            </a:r>
            <a:r>
              <a:rPr lang="fr-FR" sz="1100" dirty="0"/>
              <a:t>de la victime</a:t>
            </a:r>
            <a:endParaRPr lang="fr-FR" sz="800" dirty="0"/>
          </a:p>
        </p:txBody>
      </p:sp>
      <p:sp>
        <p:nvSpPr>
          <p:cNvPr id="30" name="Rectangle 29"/>
          <p:cNvSpPr/>
          <p:nvPr/>
        </p:nvSpPr>
        <p:spPr>
          <a:xfrm>
            <a:off x="2067099" y="1001902"/>
            <a:ext cx="1276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L’équipier se met en position, corde tendue, pieds en appui à 90°</a:t>
            </a:r>
            <a:endParaRPr lang="fr-FR" sz="1100" dirty="0"/>
          </a:p>
        </p:txBody>
      </p:sp>
      <p:sp>
        <p:nvSpPr>
          <p:cNvPr id="31" name="Rectangle 30"/>
          <p:cNvSpPr/>
          <p:nvPr/>
        </p:nvSpPr>
        <p:spPr>
          <a:xfrm>
            <a:off x="2361440" y="3602010"/>
            <a:ext cx="264260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le </a:t>
            </a:r>
            <a:r>
              <a:rPr lang="fr-FR" sz="1100" b="1" dirty="0"/>
              <a:t>chef d'agrès </a:t>
            </a:r>
            <a:r>
              <a:rPr lang="fr-FR" sz="1100" dirty="0"/>
              <a:t>et le </a:t>
            </a:r>
            <a:r>
              <a:rPr lang="fr-FR" sz="1100" b="1" dirty="0"/>
              <a:t>chef d'équipe</a:t>
            </a:r>
          </a:p>
          <a:p>
            <a:r>
              <a:rPr lang="fr-FR" sz="1100" dirty="0"/>
              <a:t>placent la victime en position de descente</a:t>
            </a:r>
          </a:p>
          <a:p>
            <a:r>
              <a:rPr lang="fr-FR" sz="1100" dirty="0"/>
              <a:t>en l’engageant face à la façade les pieds en</a:t>
            </a:r>
          </a:p>
          <a:p>
            <a:r>
              <a:rPr lang="fr-FR" sz="1100" dirty="0"/>
              <a:t>premier ;</a:t>
            </a:r>
          </a:p>
          <a:p>
            <a:r>
              <a:rPr lang="fr-FR" sz="1100" dirty="0"/>
              <a:t>L</a:t>
            </a:r>
            <a:r>
              <a:rPr lang="fr-FR" sz="1100" dirty="0" smtClean="0"/>
              <a:t>e </a:t>
            </a:r>
            <a:r>
              <a:rPr lang="fr-FR" sz="1100" b="1" dirty="0"/>
              <a:t>chef d'équipe </a:t>
            </a:r>
            <a:r>
              <a:rPr lang="fr-FR" sz="1100" dirty="0"/>
              <a:t>maintient la victime ;</a:t>
            </a:r>
          </a:p>
          <a:p>
            <a:r>
              <a:rPr lang="fr-FR" sz="1100" dirty="0"/>
              <a:t>• Il commande :</a:t>
            </a:r>
          </a:p>
          <a:p>
            <a:r>
              <a:rPr lang="fr-FR" sz="1100" b="1" i="1" dirty="0"/>
              <a:t>« ATTENTION POUR DESCENDRE ! » ;</a:t>
            </a:r>
            <a:endParaRPr lang="fr-FR" sz="1100" dirty="0"/>
          </a:p>
        </p:txBody>
      </p:sp>
      <p:sp>
        <p:nvSpPr>
          <p:cNvPr id="33" name="Ellipse 32"/>
          <p:cNvSpPr/>
          <p:nvPr/>
        </p:nvSpPr>
        <p:spPr>
          <a:xfrm>
            <a:off x="5184934" y="571679"/>
            <a:ext cx="549387" cy="50767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9</a:t>
            </a:r>
            <a:endParaRPr lang="fr-FR" dirty="0"/>
          </a:p>
        </p:txBody>
      </p:sp>
      <p:sp>
        <p:nvSpPr>
          <p:cNvPr id="34" name="Rectangle 33"/>
          <p:cNvSpPr/>
          <p:nvPr/>
        </p:nvSpPr>
        <p:spPr>
          <a:xfrm>
            <a:off x="6847016" y="796585"/>
            <a:ext cx="22687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Le binôme de réception répond </a:t>
            </a:r>
            <a:r>
              <a:rPr lang="fr-FR" sz="1100" dirty="0"/>
              <a:t>:</a:t>
            </a:r>
          </a:p>
          <a:p>
            <a:r>
              <a:rPr lang="fr-FR" sz="1100" b="1" i="1" dirty="0"/>
              <a:t>« DESCENDEZ ! »</a:t>
            </a:r>
            <a:r>
              <a:rPr lang="fr-FR" sz="1100" dirty="0"/>
              <a:t>;</a:t>
            </a:r>
          </a:p>
          <a:p>
            <a:r>
              <a:rPr lang="fr-FR" sz="1100" dirty="0" smtClean="0"/>
              <a:t>Il </a:t>
            </a:r>
            <a:r>
              <a:rPr lang="fr-FR" sz="1100" dirty="0"/>
              <a:t>écarte la victime de la façade</a:t>
            </a:r>
          </a:p>
          <a:p>
            <a:r>
              <a:rPr lang="fr-FR" sz="1100" dirty="0"/>
              <a:t>en tirant sur la commande ;</a:t>
            </a:r>
          </a:p>
        </p:txBody>
      </p:sp>
      <p:sp>
        <p:nvSpPr>
          <p:cNvPr id="36" name="Ellipse 35"/>
          <p:cNvSpPr/>
          <p:nvPr/>
        </p:nvSpPr>
        <p:spPr>
          <a:xfrm>
            <a:off x="5438217" y="3348739"/>
            <a:ext cx="549385" cy="50666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11</a:t>
            </a:r>
            <a:endParaRPr lang="fr-FR" sz="1400" dirty="0"/>
          </a:p>
        </p:txBody>
      </p:sp>
      <p:sp>
        <p:nvSpPr>
          <p:cNvPr id="38" name="Rectangle 37"/>
          <p:cNvSpPr/>
          <p:nvPr/>
        </p:nvSpPr>
        <p:spPr>
          <a:xfrm>
            <a:off x="6868426" y="3596557"/>
            <a:ext cx="2286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Le Binôme de réception </a:t>
            </a:r>
            <a:r>
              <a:rPr lang="fr-FR" sz="1100" dirty="0"/>
              <a:t>crie « HALTE ! » </a:t>
            </a:r>
            <a:r>
              <a:rPr lang="fr-FR" sz="1100" dirty="0" smtClean="0"/>
              <a:t>pour stopper </a:t>
            </a:r>
            <a:r>
              <a:rPr lang="fr-FR" sz="1100" dirty="0"/>
              <a:t>la descente si nécessaire ;</a:t>
            </a:r>
          </a:p>
          <a:p>
            <a:r>
              <a:rPr lang="fr-FR" sz="1100" dirty="0" smtClean="0"/>
              <a:t>Il </a:t>
            </a:r>
            <a:r>
              <a:rPr lang="fr-FR" sz="1100" dirty="0"/>
              <a:t>met la victime à </a:t>
            </a:r>
            <a:r>
              <a:rPr lang="fr-FR" sz="1100" dirty="0" smtClean="0"/>
              <a:t>l'abri</a:t>
            </a:r>
          </a:p>
          <a:p>
            <a:r>
              <a:rPr lang="fr-FR" sz="1100" dirty="0" smtClean="0"/>
              <a:t>Il pose </a:t>
            </a:r>
            <a:r>
              <a:rPr lang="fr-FR" sz="1100" dirty="0"/>
              <a:t>la victime sur </a:t>
            </a:r>
            <a:r>
              <a:rPr lang="fr-FR" sz="1100" dirty="0" smtClean="0"/>
              <a:t>le sol </a:t>
            </a:r>
            <a:r>
              <a:rPr lang="fr-FR" sz="1100" dirty="0"/>
              <a:t>et détache le mousqueton </a:t>
            </a:r>
            <a:r>
              <a:rPr lang="fr-FR" sz="1100" dirty="0" smtClean="0"/>
              <a:t>du triangle;</a:t>
            </a:r>
            <a:endParaRPr lang="fr-FR" sz="1100" dirty="0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6436" y="5400738"/>
            <a:ext cx="1324621" cy="1440356"/>
          </a:xfrm>
          <a:prstGeom prst="rect">
            <a:avLst/>
          </a:prstGeom>
        </p:spPr>
      </p:pic>
      <p:sp>
        <p:nvSpPr>
          <p:cNvPr id="40" name="Ellipse 39"/>
          <p:cNvSpPr/>
          <p:nvPr/>
        </p:nvSpPr>
        <p:spPr>
          <a:xfrm>
            <a:off x="5438216" y="5233592"/>
            <a:ext cx="549385" cy="50666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12</a:t>
            </a:r>
            <a:endParaRPr lang="fr-FR" sz="1400" dirty="0"/>
          </a:p>
        </p:txBody>
      </p:sp>
      <p:sp>
        <p:nvSpPr>
          <p:cNvPr id="41" name="Rectangle 40"/>
          <p:cNvSpPr/>
          <p:nvPr/>
        </p:nvSpPr>
        <p:spPr>
          <a:xfrm>
            <a:off x="6970572" y="5607087"/>
            <a:ext cx="223224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Le </a:t>
            </a:r>
            <a:r>
              <a:rPr lang="fr-FR" sz="1100" dirty="0"/>
              <a:t>chef </a:t>
            </a:r>
            <a:r>
              <a:rPr lang="fr-FR" sz="1100" dirty="0" smtClean="0"/>
              <a:t>d’équipe </a:t>
            </a:r>
            <a:r>
              <a:rPr lang="fr-FR" sz="1100" dirty="0"/>
              <a:t>commande</a:t>
            </a:r>
          </a:p>
          <a:p>
            <a:r>
              <a:rPr lang="sv-SE" sz="1100" dirty="0"/>
              <a:t>« 2e </a:t>
            </a:r>
            <a:r>
              <a:rPr lang="sv-SE" sz="1100" dirty="0" smtClean="0"/>
              <a:t>sauvetage </a:t>
            </a:r>
            <a:r>
              <a:rPr lang="sv-SE" sz="1100" dirty="0"/>
              <a:t>» ou « SAUVETAGE</a:t>
            </a:r>
          </a:p>
          <a:p>
            <a:r>
              <a:rPr lang="fr-FR" sz="1100" dirty="0" smtClean="0"/>
              <a:t>TERMINE </a:t>
            </a:r>
            <a:r>
              <a:rPr lang="fr-FR" sz="1100" dirty="0"/>
              <a:t>! » ;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39" b="100000" l="0" r="100000">
                        <a14:foregroundMark x1="10345" y1="53012" x2="10345" y2="53012"/>
                        <a14:foregroundMark x1="13996" y1="54217" x2="13996" y2="54217"/>
                      </a14:backgroundRemoval>
                    </a14:imgEffect>
                  </a14:imgLayer>
                </a14:imgProps>
              </a:ext>
            </a:extLst>
          </a:blip>
          <a:srcRect l="4154" r="2306"/>
          <a:stretch/>
        </p:blipFill>
        <p:spPr>
          <a:xfrm>
            <a:off x="307368" y="2529949"/>
            <a:ext cx="4392488" cy="790575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2705" y1="20313" x2="12705" y2="20313"/>
                        <a14:foregroundMark x1="9631" y1="43750" x2="9631" y2="43750"/>
                        <a14:foregroundMark x1="11475" y1="46094" x2="11475" y2="46094"/>
                        <a14:foregroundMark x1="4918" y1="62500" x2="4918" y2="62500"/>
                        <a14:foregroundMark x1="2459" y1="46094" x2="2459" y2="46094"/>
                        <a14:foregroundMark x1="4098" y1="35938" x2="4303" y2="57031"/>
                        <a14:foregroundMark x1="4303" y1="74219" x2="4713" y2="83594"/>
                        <a14:foregroundMark x1="7992" y1="89063" x2="88934" y2="92969"/>
                        <a14:foregroundMark x1="10451" y1="21875" x2="4303" y2="33594"/>
                        <a14:foregroundMark x1="9221" y1="49219" x2="9221" y2="49219"/>
                        <a14:foregroundMark x1="8811" y1="39063" x2="8811" y2="39063"/>
                        <a14:foregroundMark x1="9836" y1="35156" x2="9836" y2="35156"/>
                        <a14:foregroundMark x1="10451" y1="32031" x2="10451" y2="32031"/>
                        <a14:foregroundMark x1="11270" y1="36719" x2="11270" y2="36719"/>
                        <a14:foregroundMark x1="12910" y1="45313" x2="12910" y2="45313"/>
                        <a14:foregroundMark x1="13525" y1="52344" x2="13525" y2="52344"/>
                        <a14:foregroundMark x1="11475" y1="53906" x2="11475" y2="53906"/>
                        <a14:foregroundMark x1="7787" y1="53906" x2="7787" y2="53906"/>
                        <a14:foregroundMark x1="92008" y1="92969" x2="92008" y2="929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945669"/>
            <a:ext cx="4648200" cy="1219200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10294" y1="38889" x2="10294" y2="38889"/>
                        <a14:foregroundMark x1="14916" y1="51111" x2="14916" y2="51111"/>
                        <a14:foregroundMark x1="86345" y1="54444" x2="86345" y2="54444"/>
                        <a14:foregroundMark x1="92227" y1="54444" x2="92227" y2="54444"/>
                        <a14:foregroundMark x1="94958" y1="24444" x2="94958" y2="24444"/>
                        <a14:foregroundMark x1="68067" y1="83333" x2="68067" y2="8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8580" y="6065324"/>
            <a:ext cx="45339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058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9924D1ECC420D47A2456556BC94F7370400BDF4491DEA4973499845289601F88B9F" ma:contentTypeVersion="55" ma:contentTypeDescription="Create a new document." ma:contentTypeScope="" ma:versionID="41eb558a2b826e6e4f9defd990175bec">
  <xsd:schema xmlns:xsd="http://www.w3.org/2001/XMLSchema" xmlns:xs="http://www.w3.org/2001/XMLSchema" xmlns:p="http://schemas.microsoft.com/office/2006/metadata/properties" xmlns:ns2="6d93d202-47fc-4405-873a-cab67cc5f1b2" xmlns:ns3="64acb2c5-0a2b-4bda-bd34-58e36cbb80d2" targetNamespace="http://schemas.microsoft.com/office/2006/metadata/properties" ma:root="true" ma:fieldsID="19deea0185cf7bc57eee9b90b1ba2ace" ns2:_="" ns3:_="">
    <xsd:import namespace="6d93d202-47fc-4405-873a-cab67cc5f1b2"/>
    <xsd:import namespace="64acb2c5-0a2b-4bda-bd34-58e36cbb80d2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93d202-47fc-4405-873a-cab67cc5f1b2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79c007-7f28-4db9-9ba1-525d19a3279b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80C6DD30-196A-4C6B-B1BF-A43F3B8ACD4F}" ma:internalName="CSXSubmissionMarket" ma:readOnly="false" ma:showField="MarketName" ma:web="6d93d202-47fc-4405-873a-cab67cc5f1b2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bb16b974-ed24-4278-8820-8e232d38904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7E2D4CA2-442A-4FDA-AA57-71B8C7B2C53C}" ma:internalName="InProjectListLookup" ma:readOnly="true" ma:showField="InProjectLis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fd9a49dc-3dbf-4047-b62d-1d587abe7b40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7E2D4CA2-442A-4FDA-AA57-71B8C7B2C53C}" ma:internalName="LastCompleteVersionLookup" ma:readOnly="true" ma:showField="LastComplete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7E2D4CA2-442A-4FDA-AA57-71B8C7B2C53C}" ma:internalName="LastPreviewErrorLookup" ma:readOnly="true" ma:showField="LastPreviewError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7E2D4CA2-442A-4FDA-AA57-71B8C7B2C53C}" ma:internalName="LastPreviewResultLookup" ma:readOnly="true" ma:showField="LastPreviewResul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7E2D4CA2-442A-4FDA-AA57-71B8C7B2C53C}" ma:internalName="LastPreviewAttemptDateLookup" ma:readOnly="true" ma:showField="LastPreviewAttemptDat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7E2D4CA2-442A-4FDA-AA57-71B8C7B2C53C}" ma:internalName="LastPreviewedByLookup" ma:readOnly="true" ma:showField="LastPreviewedBy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7E2D4CA2-442A-4FDA-AA57-71B8C7B2C53C}" ma:internalName="LastPreviewTimeLookup" ma:readOnly="true" ma:showField="LastPreviewTi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7E2D4CA2-442A-4FDA-AA57-71B8C7B2C53C}" ma:internalName="LastPreviewVersionLookup" ma:readOnly="true" ma:showField="LastPreview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7E2D4CA2-442A-4FDA-AA57-71B8C7B2C53C}" ma:internalName="LastPublishErrorLookup" ma:readOnly="true" ma:showField="LastPublishError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7E2D4CA2-442A-4FDA-AA57-71B8C7B2C53C}" ma:internalName="LastPublishResultLookup" ma:readOnly="true" ma:showField="LastPublishResul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7E2D4CA2-442A-4FDA-AA57-71B8C7B2C53C}" ma:internalName="LastPublishAttemptDateLookup" ma:readOnly="true" ma:showField="LastPublishAttemptDat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7E2D4CA2-442A-4FDA-AA57-71B8C7B2C53C}" ma:internalName="LastPublishedByLookup" ma:readOnly="true" ma:showField="LastPublishedBy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7E2D4CA2-442A-4FDA-AA57-71B8C7B2C53C}" ma:internalName="LastPublishTimeLookup" ma:readOnly="true" ma:showField="LastPublishTi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7E2D4CA2-442A-4FDA-AA57-71B8C7B2C53C}" ma:internalName="LastPublishVersionLookup" ma:readOnly="true" ma:showField="LastPublish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4CDE398E-75A7-4993-8C61-2BFD31F64754}" ma:internalName="LocLastLocAttemptVersionLookup" ma:readOnly="false" ma:showField="LastLocAttemptVersion" ma:web="6d93d202-47fc-4405-873a-cab67cc5f1b2">
      <xsd:simpleType>
        <xsd:restriction base="dms:Lookup"/>
      </xsd:simpleType>
    </xsd:element>
    <xsd:element name="LocLastLocAttemptVersionTypeLookup" ma:index="72" nillable="true" ma:displayName="Loc Last Loc Attempt Version Type" ma:default="" ma:list="{4CDE398E-75A7-4993-8C61-2BFD31F64754}" ma:internalName="LocLastLocAttemptVersionTypeLookup" ma:readOnly="true" ma:showField="LastLocAttemptVersionType" ma:web="6d93d202-47fc-4405-873a-cab67cc5f1b2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4CDE398E-75A7-4993-8C61-2BFD31F64754}" ma:internalName="LocNewPublishedVersionLookup" ma:readOnly="true" ma:showField="NewPublishedVersion" ma:web="6d93d202-47fc-4405-873a-cab67cc5f1b2">
      <xsd:simpleType>
        <xsd:restriction base="dms:Lookup"/>
      </xsd:simpleType>
    </xsd:element>
    <xsd:element name="LocOverallHandbackStatusLookup" ma:index="76" nillable="true" ma:displayName="Loc Overall Handback Status" ma:default="" ma:list="{4CDE398E-75A7-4993-8C61-2BFD31F64754}" ma:internalName="LocOverallHandbackStatusLookup" ma:readOnly="true" ma:showField="OverallHandbackStatus" ma:web="6d93d202-47fc-4405-873a-cab67cc5f1b2">
      <xsd:simpleType>
        <xsd:restriction base="dms:Lookup"/>
      </xsd:simpleType>
    </xsd:element>
    <xsd:element name="LocOverallLocStatusLookup" ma:index="77" nillable="true" ma:displayName="Loc Overall Localize Status" ma:default="" ma:list="{4CDE398E-75A7-4993-8C61-2BFD31F64754}" ma:internalName="LocOverallLocStatusLookup" ma:readOnly="true" ma:showField="OverallLocStatus" ma:web="6d93d202-47fc-4405-873a-cab67cc5f1b2">
      <xsd:simpleType>
        <xsd:restriction base="dms:Lookup"/>
      </xsd:simpleType>
    </xsd:element>
    <xsd:element name="LocOverallPreviewStatusLookup" ma:index="78" nillable="true" ma:displayName="Loc Overall Preview Status" ma:default="" ma:list="{4CDE398E-75A7-4993-8C61-2BFD31F64754}" ma:internalName="LocOverallPreviewStatusLookup" ma:readOnly="true" ma:showField="OverallPreviewStatus" ma:web="6d93d202-47fc-4405-873a-cab67cc5f1b2">
      <xsd:simpleType>
        <xsd:restriction base="dms:Lookup"/>
      </xsd:simpleType>
    </xsd:element>
    <xsd:element name="LocOverallPublishStatusLookup" ma:index="79" nillable="true" ma:displayName="Loc Overall Publish Status" ma:default="" ma:list="{4CDE398E-75A7-4993-8C61-2BFD31F64754}" ma:internalName="LocOverallPublishStatusLookup" ma:readOnly="true" ma:showField="OverallPublishStatus" ma:web="6d93d202-47fc-4405-873a-cab67cc5f1b2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4CDE398E-75A7-4993-8C61-2BFD31F64754}" ma:internalName="LocProcessedForHandoffsLookup" ma:readOnly="true" ma:showField="ProcessedForHandoffs" ma:web="6d93d202-47fc-4405-873a-cab67cc5f1b2">
      <xsd:simpleType>
        <xsd:restriction base="dms:Lookup"/>
      </xsd:simpleType>
    </xsd:element>
    <xsd:element name="LocProcessedForMarketsLookup" ma:index="82" nillable="true" ma:displayName="Loc Processed For Markets" ma:default="" ma:list="{4CDE398E-75A7-4993-8C61-2BFD31F64754}" ma:internalName="LocProcessedForMarketsLookup" ma:readOnly="true" ma:showField="ProcessedForMarkets" ma:web="6d93d202-47fc-4405-873a-cab67cc5f1b2">
      <xsd:simpleType>
        <xsd:restriction base="dms:Lookup"/>
      </xsd:simpleType>
    </xsd:element>
    <xsd:element name="LocPublishedDependentAssetsLookup" ma:index="83" nillable="true" ma:displayName="Loc Published Dependent Assets" ma:default="" ma:list="{4CDE398E-75A7-4993-8C61-2BFD31F64754}" ma:internalName="LocPublishedDependentAssetsLookup" ma:readOnly="true" ma:showField="PublishedDependentAssets" ma:web="6d93d202-47fc-4405-873a-cab67cc5f1b2">
      <xsd:simpleType>
        <xsd:restriction base="dms:Lookup"/>
      </xsd:simpleType>
    </xsd:element>
    <xsd:element name="LocPublishedLinkedAssetsLookup" ma:index="84" nillable="true" ma:displayName="Loc Published Linked Assets" ma:default="" ma:list="{4CDE398E-75A7-4993-8C61-2BFD31F64754}" ma:internalName="LocPublishedLinkedAssetsLookup" ma:readOnly="true" ma:showField="PublishedLinkedAssets" ma:web="6d93d202-47fc-4405-873a-cab67cc5f1b2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db560eb5-700a-4f94-8fda-b57de4261f12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80C6DD30-196A-4C6B-B1BF-A43F3B8ACD4F}" ma:internalName="Markets" ma:readOnly="false" ma:showField="MarketNa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7E2D4CA2-442A-4FDA-AA57-71B8C7B2C53C}" ma:internalName="NumOfRatingsLookup" ma:readOnly="true" ma:showField="NumOfRatings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7E2D4CA2-442A-4FDA-AA57-71B8C7B2C53C}" ma:internalName="PublishStatusLookup" ma:readOnly="false" ma:showField="PublishStatus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6e3f7319-fb8f-4449-8902-000ab73a8566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11d213f5-ec09-44b6-a8be-9da225be7a8d}" ma:internalName="TaxCatchAll" ma:showField="CatchAllData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11d213f5-ec09-44b6-a8be-9da225be7a8d}" ma:internalName="TaxCatchAllLabel" ma:readOnly="true" ma:showField="CatchAllDataLabel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cb2c5-0a2b-4bda-bd34-58e36cbb80d2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quiredFrom xmlns="6d93d202-47fc-4405-873a-cab67cc5f1b2" xsi:nil="true"/>
    <IsSearchable xmlns="6d93d202-47fc-4405-873a-cab67cc5f1b2">true</IsSearchable>
    <EditorialStatus xmlns="6d93d202-47fc-4405-873a-cab67cc5f1b2">Complete</EditorialStatus>
    <OriginAsset xmlns="6d93d202-47fc-4405-873a-cab67cc5f1b2" xsi:nil="true"/>
    <ThumbnailAssetId xmlns="6d93d202-47fc-4405-873a-cab67cc5f1b2" xsi:nil="true"/>
    <TrustLevel xmlns="6d93d202-47fc-4405-873a-cab67cc5f1b2">3 Community New</TrustLevel>
    <MarketSpecific xmlns="6d93d202-47fc-4405-873a-cab67cc5f1b2">true</MarketSpecific>
    <TPNamespace xmlns="6d93d202-47fc-4405-873a-cab67cc5f1b2" xsi:nil="true"/>
    <DirectSourceMarket xmlns="6d93d202-47fc-4405-873a-cab67cc5f1b2">english</DirectSourceMarket>
    <MachineTranslated xmlns="6d93d202-47fc-4405-873a-cab67cc5f1b2">false</MachineTranslated>
    <PlannedPubDate xmlns="6d93d202-47fc-4405-873a-cab67cc5f1b2" xsi:nil="true"/>
    <SubmitterId xmlns="6d93d202-47fc-4405-873a-cab67cc5f1b2">9c60ae39-ee33-43c2-b863-454968d0f2cc</SubmitterId>
    <Downloads xmlns="6d93d202-47fc-4405-873a-cab67cc5f1b2">0</Downloads>
    <OriginalSourceMarket xmlns="6d93d202-47fc-4405-873a-cab67cc5f1b2">english</OriginalSourceMarket>
    <PublishTargets xmlns="6d93d202-47fc-4405-873a-cab67cc5f1b2">OfficeOnline</PublishTargets>
    <ArtSampleDocs xmlns="6d93d202-47fc-4405-873a-cab67cc5f1b2" xsi:nil="true"/>
    <ApprovalLog xmlns="6d93d202-47fc-4405-873a-cab67cc5f1b2" xsi:nil="true"/>
    <ApprovalStatus xmlns="6d93d202-47fc-4405-873a-cab67cc5f1b2">InProgress</ApprovalStatus>
    <TPComponent xmlns="6d93d202-47fc-4405-873a-cab67cc5f1b2">PPTFiles</TPComponent>
    <EditorialTags xmlns="6d93d202-47fc-4405-873a-cab67cc5f1b2" xsi:nil="true"/>
    <TPExecutable xmlns="6d93d202-47fc-4405-873a-cab67cc5f1b2" xsi:nil="true"/>
    <LastHandOff xmlns="6d93d202-47fc-4405-873a-cab67cc5f1b2" xsi:nil="true"/>
    <BusinessGroup xmlns="6d93d202-47fc-4405-873a-cab67cc5f1b2" xsi:nil="true"/>
    <TPAppVersion xmlns="6d93d202-47fc-4405-873a-cab67cc5f1b2">12</TPAppVersion>
    <VoteCount xmlns="6d93d202-47fc-4405-873a-cab67cc5f1b2" xsi:nil="true"/>
    <APAuthor xmlns="6d93d202-47fc-4405-873a-cab67cc5f1b2">
      <UserInfo>
        <DisplayName>_o14migrate</DisplayName>
        <AccountId>266</AccountId>
        <AccountType/>
      </UserInfo>
    </APAuthor>
    <TPCommandLine xmlns="6d93d202-47fc-4405-873a-cab67cc5f1b2">{PP} /n {FilePath}</TPCommandLine>
    <UACurrentWords xmlns="6d93d202-47fc-4405-873a-cab67cc5f1b2" xsi:nil="true"/>
    <AssetId xmlns="6d93d202-47fc-4405-873a-cab67cc5f1b2">TP030007462</AssetId>
    <Manager xmlns="6d93d202-47fc-4405-873a-cab67cc5f1b2" xsi:nil="true"/>
    <NumericId xmlns="6d93d202-47fc-4405-873a-cab67cc5f1b2">-1</NumericId>
    <Component xmlns="64acb2c5-0a2b-4bda-bd34-58e36cbb80d2" xsi:nil="true"/>
    <HandoffToMSDN xmlns="6d93d202-47fc-4405-873a-cab67cc5f1b2" xsi:nil="true"/>
    <Markets xmlns="6d93d202-47fc-4405-873a-cab67cc5f1b2">
      <Value>2</Value>
    </Markets>
    <UALocComments xmlns="6d93d202-47fc-4405-873a-cab67cc5f1b2" xsi:nil="true"/>
    <UALocRecommendation xmlns="6d93d202-47fc-4405-873a-cab67cc5f1b2">Localize</UALocRecommendation>
    <AssetStart xmlns="6d93d202-47fc-4405-873a-cab67cc5f1b2">2010-04-16T14:04:04+00:00</AssetStart>
    <CrawlForDependencies xmlns="6d93d202-47fc-4405-873a-cab67cc5f1b2">false</CrawlForDependencies>
    <LastModifiedDateTime xmlns="6d93d202-47fc-4405-873a-cab67cc5f1b2" xsi:nil="true"/>
    <LastPublishResultLookup xmlns="6d93d202-47fc-4405-873a-cab67cc5f1b2" xsi:nil="true"/>
    <PublishStatusLookup xmlns="6d93d202-47fc-4405-873a-cab67cc5f1b2">
      <Value>328081</Value>
      <Value>502028</Value>
    </PublishStatusLookup>
    <AverageRating xmlns="6d93d202-47fc-4405-873a-cab67cc5f1b2" xsi:nil="true"/>
    <CSXUpdate xmlns="6d93d202-47fc-4405-873a-cab67cc5f1b2">false</CSXUpdate>
    <UAProjectedTotalWords xmlns="6d93d202-47fc-4405-873a-cab67cc5f1b2" xsi:nil="true"/>
    <AssetExpire xmlns="6d93d202-47fc-4405-873a-cab67cc5f1b2">2100-01-01T00:00:00+00:00</AssetExpire>
    <AssetType xmlns="6d93d202-47fc-4405-873a-cab67cc5f1b2">TP</AssetType>
    <IntlLangReviewDate xmlns="6d93d202-47fc-4405-873a-cab67cc5f1b2" xsi:nil="true"/>
    <TPFriendlyName xmlns="6d93d202-47fc-4405-873a-cab67cc5f1b2">Thème scolaire - Tableau</TPFriendlyName>
    <IntlLangReview xmlns="6d93d202-47fc-4405-873a-cab67cc5f1b2" xsi:nil="true"/>
    <OOCacheId xmlns="6d93d202-47fc-4405-873a-cab67cc5f1b2" xsi:nil="true"/>
    <PolicheckWords xmlns="6d93d202-47fc-4405-873a-cab67cc5f1b2" xsi:nil="true"/>
    <TemplateStatus xmlns="6d93d202-47fc-4405-873a-cab67cc5f1b2">Complete</TemplateStatus>
    <CSXSubmissionMarket xmlns="6d93d202-47fc-4405-873a-cab67cc5f1b2" xsi:nil="true"/>
    <FriendlyTitle xmlns="6d93d202-47fc-4405-873a-cab67cc5f1b2" xsi:nil="true"/>
    <TPLaunchHelpLinkType xmlns="6d93d202-47fc-4405-873a-cab67cc5f1b2" xsi:nil="true"/>
    <Providers xmlns="6d93d202-47fc-4405-873a-cab67cc5f1b2" xsi:nil="true"/>
    <SourceTitle xmlns="6d93d202-47fc-4405-873a-cab67cc5f1b2">Thème scolaire - Tableau</SourceTitle>
    <TemplateTemplateType xmlns="6d93d202-47fc-4405-873a-cab67cc5f1b2">PowerPoint 12 Default</TemplateTemplateType>
    <TimesCloned xmlns="6d93d202-47fc-4405-873a-cab67cc5f1b2" xsi:nil="true"/>
    <ClipArtFilename xmlns="6d93d202-47fc-4405-873a-cab67cc5f1b2" xsi:nil="true"/>
    <APDescription xmlns="6d93d202-47fc-4405-873a-cab67cc5f1b2" xsi:nil="true"/>
    <TPApplication xmlns="6d93d202-47fc-4405-873a-cab67cc5f1b2">PowerPoint</TPApplication>
    <CSXHash xmlns="6d93d202-47fc-4405-873a-cab67cc5f1b2">ss0zKHNIUlCJDQUAUdjAFskbre4=</CSXHash>
    <PrimaryImageGen xmlns="6d93d202-47fc-4405-873a-cab67cc5f1b2">true</PrimaryImageGen>
    <ContentItem xmlns="6d93d202-47fc-4405-873a-cab67cc5f1b2" xsi:nil="true"/>
    <IsDeleted xmlns="6d93d202-47fc-4405-873a-cab67cc5f1b2">false</IsDeleted>
    <ShowIn xmlns="6d93d202-47fc-4405-873a-cab67cc5f1b2">Show everywhere</ShowIn>
    <BugNumber xmlns="6d93d202-47fc-4405-873a-cab67cc5f1b2" xsi:nil="true"/>
    <LegacyData xmlns="6d93d202-47fc-4405-873a-cab67cc5f1b2">ListingID:;Manager:;BuildStatus:Publish Passed;MockupPath:</LegacyData>
    <TPLaunchHelpLink xmlns="6d93d202-47fc-4405-873a-cab67cc5f1b2" xsi:nil="true"/>
    <Milestone xmlns="6d93d202-47fc-4405-873a-cab67cc5f1b2" xsi:nil="true"/>
    <UANotes xmlns="6d93d202-47fc-4405-873a-cab67cc5f1b2" xsi:nil="true"/>
    <Description0 xmlns="64acb2c5-0a2b-4bda-bd34-58e36cbb80d2" xsi:nil="true"/>
    <IntlLangReviewer xmlns="6d93d202-47fc-4405-873a-cab67cc5f1b2" xsi:nil="true"/>
    <IntlLocPriority xmlns="6d93d202-47fc-4405-873a-cab67cc5f1b2" xsi:nil="true"/>
    <OpenTemplate xmlns="6d93d202-47fc-4405-873a-cab67cc5f1b2">true</OpenTemplate>
    <Provider xmlns="6d93d202-47fc-4405-873a-cab67cc5f1b2" xsi:nil="true"/>
    <CSXSubmissionDate xmlns="6d93d202-47fc-4405-873a-cab67cc5f1b2">2009-10-11T07:00:00+00:00</CSXSubmissionDate>
    <TPClientViewer xmlns="6d93d202-47fc-4405-873a-cab67cc5f1b2" xsi:nil="true"/>
    <DSATActionTaken xmlns="6d93d202-47fc-4405-873a-cab67cc5f1b2" xsi:nil="true"/>
    <APEditor xmlns="6d93d202-47fc-4405-873a-cab67cc5f1b2">
      <UserInfo>
        <DisplayName>_o14migrate</DisplayName>
        <AccountId>266</AccountId>
        <AccountType/>
      </UserInfo>
    </APEditor>
    <TPInstallLocation xmlns="6d93d202-47fc-4405-873a-cab67cc5f1b2">{My Templates}</TPInstallLocation>
    <OutputCachingOn xmlns="6d93d202-47fc-4405-873a-cab67cc5f1b2">false</OutputCachingOn>
    <ParentAssetId xmlns="6d93d202-47fc-4405-873a-cab67cc5f1b2" xsi:nil="true"/>
    <LocManualTestRequired xmlns="6d93d202-47fc-4405-873a-cab67cc5f1b2">false</LocManualTestRequired>
    <LocalizationTagsTaxHTField0 xmlns="6d93d202-47fc-4405-873a-cab67cc5f1b2">
      <Terms xmlns="http://schemas.microsoft.com/office/infopath/2007/PartnerControls"/>
    </LocalizationTagsTaxHTField0>
    <CampaignTagsTaxHTField0 xmlns="6d93d202-47fc-4405-873a-cab67cc5f1b2">
      <Terms xmlns="http://schemas.microsoft.com/office/infopath/2007/PartnerControls"/>
    </CampaignTagsTaxHTField0>
    <LocLastLocAttemptVersionLookup xmlns="6d93d202-47fc-4405-873a-cab67cc5f1b2">169811</LocLastLocAttemptVersionLookup>
    <InternalTagsTaxHTField0 xmlns="6d93d202-47fc-4405-873a-cab67cc5f1b2">
      <Terms xmlns="http://schemas.microsoft.com/office/infopath/2007/PartnerControls"/>
    </InternalTagsTaxHTField0>
    <LocRecommendedHandoff xmlns="6d93d202-47fc-4405-873a-cab67cc5f1b2" xsi:nil="true"/>
    <BlockPublish xmlns="6d93d202-47fc-4405-873a-cab67cc5f1b2">false</BlockPublish>
    <LocComments xmlns="6d93d202-47fc-4405-873a-cab67cc5f1b2" xsi:nil="true"/>
    <TaxCatchAll xmlns="6d93d202-47fc-4405-873a-cab67cc5f1b2"/>
    <OriginalRelease xmlns="6d93d202-47fc-4405-873a-cab67cc5f1b2">14</OriginalRelease>
    <RecommendationsModifier xmlns="6d93d202-47fc-4405-873a-cab67cc5f1b2" xsi:nil="true"/>
    <ScenarioTagsTaxHTField0 xmlns="6d93d202-47fc-4405-873a-cab67cc5f1b2">
      <Terms xmlns="http://schemas.microsoft.com/office/infopath/2007/PartnerControls"/>
    </ScenarioTagsTaxHTField0>
    <FeatureTagsTaxHTField0 xmlns="6d93d202-47fc-4405-873a-cab67cc5f1b2">
      <Terms xmlns="http://schemas.microsoft.com/office/infopath/2007/PartnerControls"/>
    </FeatureTagsTaxHTField0>
    <LocMarketGroupTiers2 xmlns="6d93d202-47fc-4405-873a-cab67cc5f1b2" xsi:nil="true"/>
  </documentManagement>
</p:properties>
</file>

<file path=customXml/itemProps1.xml><?xml version="1.0" encoding="utf-8"?>
<ds:datastoreItem xmlns:ds="http://schemas.openxmlformats.org/officeDocument/2006/customXml" ds:itemID="{CB37F245-BE3C-49AA-83F5-DB2AF6A2FA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93d202-47fc-4405-873a-cab67cc5f1b2"/>
    <ds:schemaRef ds:uri="64acb2c5-0a2b-4bda-bd34-58e36cbb80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A84CB0-EC57-44F0-B460-1496A299A3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747C5D-44CC-4937-A2C5-DA35419FCC72}">
  <ds:schemaRefs>
    <ds:schemaRef ds:uri="http://schemas.microsoft.com/office/2006/metadata/properties"/>
    <ds:schemaRef ds:uri="64acb2c5-0a2b-4bda-bd34-58e36cbb80d2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6d93d202-47fc-4405-873a-cab67cc5f1b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scolaire - Tableau</Template>
  <TotalTime>1274</TotalTime>
  <Words>320</Words>
  <Application>Microsoft Office PowerPoint</Application>
  <PresentationFormat>Affichage à l'écran (4:3)</PresentationFormat>
  <Paragraphs>61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Thème Office</vt:lpstr>
      <vt:lpstr>Lot de Sauvetage et de Protection Contre les Chutes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SDIS60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Lot de Sauvetage et de Protection Contre les Chutes</dc:title>
  <dc:creator>BOURET Sebastien</dc:creator>
  <cp:lastModifiedBy>BOURET Sebastien</cp:lastModifiedBy>
  <cp:revision>12</cp:revision>
  <cp:lastPrinted>2021-05-23T20:05:07Z</cp:lastPrinted>
  <dcterms:created xsi:type="dcterms:W3CDTF">2021-05-23T07:26:02Z</dcterms:created>
  <dcterms:modified xsi:type="dcterms:W3CDTF">2021-05-24T04:40:44Z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0x01010069924D1ECC420D47A2456556BC94F7370400BDF4491DEA4973499845289601F88B9F</vt:lpwstr>
  </property>
  <property fmtid="{D5CDD505-2E9C-101B-9397-08002B2CF9AE}" pid="3" name="Applications">
    <vt:lpwstr>53;#PowerPoint 12</vt:lpwstr>
  </property>
  <property fmtid="{D5CDD505-2E9C-101B-9397-08002B2CF9AE}" pid="4" name="Order">
    <vt:r8>8589600</vt:r8>
  </property>
  <property fmtid="{D5CDD505-2E9C-101B-9397-08002B2CF9AE}" pid="5" name="APTrustLevel">
    <vt:r8>3</vt:r8>
  </property>
</Properties>
</file>