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6/1/2023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393700" y="800100"/>
            <a:ext cx="9944100" cy="4013200"/>
          </a:xfrm>
        </p:spPr>
        <p:txBody>
          <a:bodyPr>
            <a:noAutofit/>
          </a:bodyPr>
          <a:lstStyle/>
          <a:p>
            <a:pPr algn="ctr"/>
            <a:r>
              <a:rPr lang="fr-FR" sz="7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Interventions en milieux</a:t>
            </a:r>
            <a:br>
              <a:rPr lang="fr-FR" sz="7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7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effondrés ou instables</a:t>
            </a:r>
            <a:endParaRPr lang="fr-FR" sz="7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8413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92200"/>
          </a:xfrm>
        </p:spPr>
        <p:txBody>
          <a:bodyPr/>
          <a:lstStyle/>
          <a:p>
            <a:r>
              <a:rPr lang="fr-FR" sz="4000" dirty="0" smtClean="0"/>
              <a:t>L’environnement</a:t>
            </a:r>
            <a:r>
              <a:rPr lang="fr-FR" dirty="0" smtClean="0"/>
              <a:t> effondré ou instable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sz="2400" dirty="0" smtClean="0"/>
              <a:t>Zone sur laquelle des éléments naturels et/ou artificiels ont subi des modifications</a:t>
            </a:r>
          </a:p>
          <a:p>
            <a:r>
              <a:rPr lang="fr-FR" sz="2400" dirty="0" smtClean="0"/>
              <a:t>Engendrant un équilibre instable (terrain, constructions,…..)</a:t>
            </a:r>
          </a:p>
          <a:p>
            <a:r>
              <a:rPr lang="fr-FR" sz="2400" dirty="0" smtClean="0"/>
              <a:t>Opérations complexes pour le COS</a:t>
            </a:r>
          </a:p>
          <a:p>
            <a:r>
              <a:rPr lang="fr-FR" sz="2400" dirty="0" smtClean="0"/>
              <a:t>Nombreux pans des missions SP</a:t>
            </a:r>
          </a:p>
          <a:p>
            <a:r>
              <a:rPr lang="fr-FR" sz="2400" dirty="0" smtClean="0"/>
              <a:t>SUAP, Incendie, fuite de gaz, effondrement, mouvement de terrain…..</a:t>
            </a:r>
          </a:p>
          <a:p>
            <a:r>
              <a:rPr lang="fr-FR" sz="2400" dirty="0" smtClean="0"/>
              <a:t>Faire face à une multitude de risques et de difficultés </a:t>
            </a:r>
            <a:r>
              <a:rPr lang="fr-FR" sz="2400" dirty="0" err="1" smtClean="0"/>
              <a:t>ops</a:t>
            </a:r>
            <a:endParaRPr lang="fr-FR" sz="2400" dirty="0" smtClean="0"/>
          </a:p>
          <a:p>
            <a:r>
              <a:rPr lang="fr-FR" sz="2400" dirty="0" smtClean="0">
                <a:solidFill>
                  <a:srgbClr val="FF0000"/>
                </a:solidFill>
              </a:rPr>
              <a:t>Toujours plus de technicité pour les SP</a:t>
            </a:r>
            <a:endParaRPr lang="fr-F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281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14400"/>
          </a:xfrm>
        </p:spPr>
        <p:txBody>
          <a:bodyPr/>
          <a:lstStyle/>
          <a:p>
            <a:r>
              <a:rPr lang="fr-FR" dirty="0" smtClean="0"/>
              <a:t>Différentes </a:t>
            </a:r>
            <a:r>
              <a:rPr lang="fr-FR" sz="4000" dirty="0" smtClean="0"/>
              <a:t>caractéristiques</a:t>
            </a:r>
            <a:endParaRPr lang="fr-FR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739901"/>
            <a:ext cx="8596668" cy="3301999"/>
          </a:xfrm>
        </p:spPr>
        <p:txBody>
          <a:bodyPr>
            <a:noAutofit/>
          </a:bodyPr>
          <a:lstStyle/>
          <a:p>
            <a:r>
              <a:rPr lang="fr-FR" sz="2800" dirty="0" smtClean="0"/>
              <a:t>Varie selon qu’il se situe en zone URBAINE, RURALE, INDUSTRIEL</a:t>
            </a:r>
          </a:p>
          <a:p>
            <a:endParaRPr lang="fr-FR" sz="2800" dirty="0" smtClean="0"/>
          </a:p>
          <a:p>
            <a:r>
              <a:rPr lang="fr-FR" sz="2800" dirty="0" smtClean="0"/>
              <a:t>Conséquences et enjeux différents en fonction du type de modification de l’environnement</a:t>
            </a:r>
          </a:p>
          <a:p>
            <a:endParaRPr lang="fr-FR" sz="2800" dirty="0" smtClean="0"/>
          </a:p>
          <a:p>
            <a:r>
              <a:rPr lang="fr-FR" sz="2800" dirty="0" smtClean="0"/>
              <a:t>Origine naturelle, accidentelle, volontaire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942910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77334" y="469901"/>
            <a:ext cx="8562802" cy="749300"/>
          </a:xfrm>
        </p:spPr>
        <p:txBody>
          <a:bodyPr/>
          <a:lstStyle/>
          <a:p>
            <a:r>
              <a:rPr lang="fr-FR" dirty="0" smtClean="0"/>
              <a:t>Les effondrements de bâtiments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485899"/>
            <a:ext cx="9215966" cy="5143501"/>
          </a:xfrm>
        </p:spPr>
        <p:txBody>
          <a:bodyPr>
            <a:normAutofit/>
          </a:bodyPr>
          <a:lstStyle/>
          <a:p>
            <a:r>
              <a:rPr lang="fr-FR" sz="2000" dirty="0" smtClean="0"/>
              <a:t>Vétusté propre au bâtiment</a:t>
            </a:r>
          </a:p>
          <a:p>
            <a:r>
              <a:rPr lang="fr-FR" sz="2000" dirty="0" smtClean="0"/>
              <a:t>Travaux de réhabilitation, changement de destination (règles de l’art non respectées)</a:t>
            </a:r>
          </a:p>
          <a:p>
            <a:r>
              <a:rPr lang="fr-FR" sz="2000" dirty="0" smtClean="0"/>
              <a:t>Travaux souterrains – Présences de cavités souterraines </a:t>
            </a:r>
          </a:p>
          <a:p>
            <a:r>
              <a:rPr lang="fr-FR" sz="2000" dirty="0" smtClean="0"/>
              <a:t>Fragilisation des structures porteuses (incendie - feu et eau)</a:t>
            </a:r>
          </a:p>
          <a:p>
            <a:r>
              <a:rPr lang="fr-FR" sz="2000" dirty="0" smtClean="0"/>
              <a:t>Effets mécaniques d’une explosion</a:t>
            </a:r>
          </a:p>
          <a:p>
            <a:r>
              <a:rPr lang="fr-FR" sz="2000" dirty="0" smtClean="0"/>
              <a:t>Evènements météorologique majeur – Phénomènes naturels (séisme, cyclones, inondations,…)</a:t>
            </a:r>
          </a:p>
          <a:p>
            <a:r>
              <a:rPr lang="fr-FR" sz="2000" dirty="0" smtClean="0"/>
              <a:t>Fuites sur les réseaux de fluides (gaz, chauffage urbain, eau,…)</a:t>
            </a:r>
          </a:p>
          <a:p>
            <a:r>
              <a:rPr lang="fr-FR" sz="2000" dirty="0" smtClean="0"/>
              <a:t>Sols très argileux (retrait compression)</a:t>
            </a:r>
          </a:p>
          <a:p>
            <a:r>
              <a:rPr lang="fr-FR" sz="2000" dirty="0" smtClean="0"/>
              <a:t>Attaques d’insectes (termites)</a:t>
            </a:r>
          </a:p>
          <a:p>
            <a:r>
              <a:rPr lang="fr-FR" sz="2000" dirty="0" smtClean="0">
                <a:solidFill>
                  <a:srgbClr val="FF0000"/>
                </a:solidFill>
              </a:rPr>
              <a:t>Intervention plus complexes en zone urbaine</a:t>
            </a:r>
            <a:endParaRPr lang="fr-FR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3126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62000"/>
          </a:xfrm>
        </p:spPr>
        <p:txBody>
          <a:bodyPr/>
          <a:lstStyle/>
          <a:p>
            <a:r>
              <a:rPr lang="fr-FR" dirty="0" smtClean="0"/>
              <a:t>Les effondrements de bâtiments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562101"/>
            <a:ext cx="8596668" cy="4479262"/>
          </a:xfrm>
        </p:spPr>
        <p:txBody>
          <a:bodyPr>
            <a:normAutofit/>
          </a:bodyPr>
          <a:lstStyle/>
          <a:p>
            <a:r>
              <a:rPr lang="fr-FR" sz="2400" dirty="0" smtClean="0"/>
              <a:t>L’importance des décombres varie en fonction de:</a:t>
            </a:r>
          </a:p>
          <a:p>
            <a:r>
              <a:rPr lang="fr-FR" sz="2400" dirty="0" smtClean="0">
                <a:solidFill>
                  <a:srgbClr val="FF0000"/>
                </a:solidFill>
              </a:rPr>
              <a:t>La cause, nature des constructions, de la densité, l’occupation des locaux</a:t>
            </a:r>
          </a:p>
          <a:p>
            <a:r>
              <a:rPr lang="fr-FR" sz="2400" dirty="0" smtClean="0">
                <a:solidFill>
                  <a:schemeClr val="tx1"/>
                </a:solidFill>
              </a:rPr>
              <a:t>Les immeubles avec de nombreux étages fournissent de plus importants volumes de décombres que des maisons individuelles   </a:t>
            </a:r>
          </a:p>
          <a:p>
            <a:r>
              <a:rPr lang="fr-FR" sz="2400" dirty="0" smtClean="0">
                <a:solidFill>
                  <a:schemeClr val="accent5">
                    <a:lumMod val="75000"/>
                  </a:schemeClr>
                </a:solidFill>
              </a:rPr>
              <a:t>Hauteur des décombres = au tiers de la hauteur du sol au chéneau</a:t>
            </a:r>
          </a:p>
          <a:p>
            <a:r>
              <a:rPr lang="fr-FR" sz="2400" dirty="0" smtClean="0">
                <a:solidFill>
                  <a:schemeClr val="accent5">
                    <a:lumMod val="75000"/>
                  </a:schemeClr>
                </a:solidFill>
              </a:rPr>
              <a:t>Le cône de projection des décombres s’étend en largeur à une distance = à la mi-hauteur des immeubles     </a:t>
            </a:r>
            <a:endParaRPr lang="fr-FR" sz="24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8597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85800"/>
          </a:xfrm>
        </p:spPr>
        <p:txBody>
          <a:bodyPr/>
          <a:lstStyle/>
          <a:p>
            <a:r>
              <a:rPr lang="fr-FR" dirty="0" smtClean="0"/>
              <a:t>Les effondrements de bâtiments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511301"/>
            <a:ext cx="8596668" cy="4530062"/>
          </a:xfrm>
        </p:spPr>
        <p:txBody>
          <a:bodyPr>
            <a:normAutofit fontScale="92500"/>
          </a:bodyPr>
          <a:lstStyle/>
          <a:p>
            <a:r>
              <a:rPr lang="fr-FR" sz="2400" dirty="0" smtClean="0">
                <a:solidFill>
                  <a:schemeClr val="accent5">
                    <a:lumMod val="75000"/>
                  </a:schemeClr>
                </a:solidFill>
              </a:rPr>
              <a:t>Doctrine Française: 3 types d’effondrement ( basés sur les effets d’un séisme)</a:t>
            </a:r>
          </a:p>
          <a:p>
            <a:r>
              <a:rPr lang="fr-FR" sz="2400" dirty="0"/>
              <a:t> </a:t>
            </a:r>
            <a:r>
              <a:rPr lang="fr-FR" sz="2400" dirty="0" smtClean="0"/>
              <a:t>   Effets mécaniques importants sur la totalité d’une structure</a:t>
            </a:r>
          </a:p>
          <a:p>
            <a:r>
              <a:rPr lang="fr-FR" sz="2400" dirty="0"/>
              <a:t> </a:t>
            </a:r>
            <a:r>
              <a:rPr lang="fr-FR" sz="2400" dirty="0" smtClean="0"/>
              <a:t>   Effondrement avec un </a:t>
            </a:r>
            <a:r>
              <a:rPr lang="fr-FR" sz="2400" dirty="0" smtClean="0">
                <a:solidFill>
                  <a:schemeClr val="accent5">
                    <a:lumMod val="75000"/>
                  </a:schemeClr>
                </a:solidFill>
              </a:rPr>
              <a:t>effet domino</a:t>
            </a:r>
          </a:p>
          <a:p>
            <a:endParaRPr lang="fr-FR" sz="2400" dirty="0"/>
          </a:p>
          <a:p>
            <a:r>
              <a:rPr lang="fr-FR" sz="2400" dirty="0" smtClean="0">
                <a:solidFill>
                  <a:schemeClr val="accent5">
                    <a:lumMod val="75000"/>
                  </a:schemeClr>
                </a:solidFill>
              </a:rPr>
              <a:t>Effondrement à plat</a:t>
            </a:r>
            <a:r>
              <a:rPr lang="fr-FR" sz="2400" dirty="0" smtClean="0"/>
              <a:t>: superposition de plans inclinés et horizontaux (débris, meubles interposés…)</a:t>
            </a:r>
          </a:p>
          <a:p>
            <a:r>
              <a:rPr lang="fr-FR" sz="2400" dirty="0" smtClean="0"/>
              <a:t>Espaces vides sot très aléatoires</a:t>
            </a:r>
          </a:p>
          <a:p>
            <a:r>
              <a:rPr lang="fr-FR" sz="2400" dirty="0" smtClean="0"/>
              <a:t>Couches plus ou moins comprimées</a:t>
            </a:r>
          </a:p>
          <a:p>
            <a:r>
              <a:rPr lang="fr-FR" sz="2400" dirty="0" smtClean="0"/>
              <a:t>Enlèvement des décombres couche par couche</a:t>
            </a:r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6819647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36600"/>
          </a:xfrm>
        </p:spPr>
        <p:txBody>
          <a:bodyPr/>
          <a:lstStyle/>
          <a:p>
            <a:r>
              <a:rPr lang="fr-FR" dirty="0" smtClean="0"/>
              <a:t>Les effondrements de bâtiments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435100"/>
            <a:ext cx="8596668" cy="4787899"/>
          </a:xfrm>
        </p:spPr>
        <p:txBody>
          <a:bodyPr>
            <a:noAutofit/>
          </a:bodyPr>
          <a:lstStyle/>
          <a:p>
            <a:r>
              <a:rPr lang="fr-FR" sz="2400" dirty="0" smtClean="0">
                <a:solidFill>
                  <a:schemeClr val="accent5">
                    <a:lumMod val="75000"/>
                  </a:schemeClr>
                </a:solidFill>
              </a:rPr>
              <a:t>Effondrements en V</a:t>
            </a:r>
            <a:r>
              <a:rPr lang="fr-FR" sz="2400" dirty="0" smtClean="0"/>
              <a:t>: Extrémités des poutres ont pivoté sur leurs appuis</a:t>
            </a:r>
          </a:p>
          <a:p>
            <a:endParaRPr lang="fr-FR" sz="2400" dirty="0" smtClean="0"/>
          </a:p>
          <a:p>
            <a:r>
              <a:rPr lang="fr-FR" sz="2400" dirty="0" smtClean="0"/>
              <a:t>Provoque un effet dynamique qui entraine la rupture en cascade  des planchers inférieurs</a:t>
            </a:r>
          </a:p>
          <a:p>
            <a:endParaRPr lang="fr-FR" sz="2400" dirty="0" smtClean="0"/>
          </a:p>
          <a:p>
            <a:r>
              <a:rPr lang="fr-FR" sz="2400" dirty="0" smtClean="0"/>
              <a:t>Ne pas déplacer les plans inclinés qui sont parfaitement encastrés dans les murs porteurs</a:t>
            </a:r>
          </a:p>
          <a:p>
            <a:endParaRPr lang="fr-FR" sz="2400" dirty="0" smtClean="0"/>
          </a:p>
          <a:p>
            <a:r>
              <a:rPr lang="fr-FR" sz="2400" dirty="0" smtClean="0"/>
              <a:t>Dégagement des victimes latéralement à partir d’une porte, d’une fenêtre 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6177823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3900"/>
          </a:xfrm>
        </p:spPr>
        <p:txBody>
          <a:bodyPr/>
          <a:lstStyle/>
          <a:p>
            <a:r>
              <a:rPr lang="fr-FR" dirty="0" smtClean="0"/>
              <a:t>Les effondrements de bâtiments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333500"/>
            <a:ext cx="8596668" cy="4991100"/>
          </a:xfrm>
        </p:spPr>
        <p:txBody>
          <a:bodyPr>
            <a:normAutofit/>
          </a:bodyPr>
          <a:lstStyle/>
          <a:p>
            <a:r>
              <a:rPr lang="fr-FR" sz="2400" dirty="0" smtClean="0">
                <a:solidFill>
                  <a:schemeClr val="accent5">
                    <a:lumMod val="75000"/>
                  </a:schemeClr>
                </a:solidFill>
              </a:rPr>
              <a:t>Effondrement en oblique </a:t>
            </a:r>
            <a:r>
              <a:rPr lang="fr-FR" sz="2400" dirty="0" smtClean="0"/>
              <a:t>: Concerne les planchers dont un appui à cédé</a:t>
            </a:r>
          </a:p>
          <a:p>
            <a:r>
              <a:rPr lang="fr-FR" sz="2400" dirty="0" smtClean="0"/>
              <a:t>Détachés de reste de la construction, reposent sur les décombres</a:t>
            </a:r>
          </a:p>
          <a:p>
            <a:endParaRPr lang="fr-FR" sz="2400" dirty="0"/>
          </a:p>
          <a:p>
            <a:r>
              <a:rPr lang="fr-FR" sz="2400" dirty="0" smtClean="0"/>
              <a:t>Espaces vides entre les plans inclinés</a:t>
            </a:r>
          </a:p>
          <a:p>
            <a:r>
              <a:rPr lang="fr-FR" sz="2400" dirty="0" smtClean="0"/>
              <a:t>Ne pas déplacer les plans inclinés</a:t>
            </a:r>
          </a:p>
          <a:p>
            <a:r>
              <a:rPr lang="fr-FR" sz="2400" dirty="0" smtClean="0"/>
              <a:t>Victimes dégagées latéralement après étaiement des planchers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7424692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11200"/>
          </a:xfrm>
        </p:spPr>
        <p:txBody>
          <a:bodyPr/>
          <a:lstStyle/>
          <a:p>
            <a:r>
              <a:rPr lang="fr-FR" dirty="0" smtClean="0"/>
              <a:t>Les effondrements de bâtiments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7334" y="1714501"/>
            <a:ext cx="8596668" cy="4326862"/>
          </a:xfrm>
        </p:spPr>
        <p:txBody>
          <a:bodyPr/>
          <a:lstStyle/>
          <a:p>
            <a:r>
              <a:rPr lang="fr-FR" sz="3200" dirty="0" smtClean="0"/>
              <a:t>                </a:t>
            </a:r>
            <a:r>
              <a:rPr lang="fr-FR" sz="3200" dirty="0" smtClean="0">
                <a:solidFill>
                  <a:srgbClr val="FF0000"/>
                </a:solidFill>
              </a:rPr>
              <a:t>Les lieux de survie</a:t>
            </a:r>
          </a:p>
          <a:p>
            <a:endParaRPr lang="fr-FR" dirty="0"/>
          </a:p>
          <a:p>
            <a:r>
              <a:rPr lang="fr-FR" sz="2800" dirty="0" smtClean="0"/>
              <a:t>Espaces libres fermés par les planchers, toitures, pans de mur, ameublement</a:t>
            </a:r>
          </a:p>
          <a:p>
            <a:endParaRPr lang="fr-FR" dirty="0"/>
          </a:p>
          <a:p>
            <a:r>
              <a:rPr lang="fr-FR" sz="3200" dirty="0" smtClean="0"/>
              <a:t>Ils offres </a:t>
            </a:r>
            <a:r>
              <a:rPr lang="fr-FR" sz="3200" dirty="0" smtClean="0">
                <a:solidFill>
                  <a:schemeClr val="accent4">
                    <a:lumMod val="75000"/>
                  </a:schemeClr>
                </a:solidFill>
              </a:rPr>
              <a:t>plus de chances de survie</a:t>
            </a:r>
            <a:r>
              <a:rPr lang="fr-FR" sz="3200" dirty="0" smtClean="0"/>
              <a:t> à des victimes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412336289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281</TotalTime>
  <Words>467</Words>
  <Application>Microsoft Office PowerPoint</Application>
  <PresentationFormat>Grand écran</PresentationFormat>
  <Paragraphs>64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4" baseType="lpstr">
      <vt:lpstr>Arial</vt:lpstr>
      <vt:lpstr>Times New Roman</vt:lpstr>
      <vt:lpstr>Trebuchet MS</vt:lpstr>
      <vt:lpstr>Wingdings 3</vt:lpstr>
      <vt:lpstr>Facette</vt:lpstr>
      <vt:lpstr>Interventions en milieux effondrés ou instables</vt:lpstr>
      <vt:lpstr>L’environnement effondré ou instable</vt:lpstr>
      <vt:lpstr>Différentes caractéristiques</vt:lpstr>
      <vt:lpstr>Les effondrements de bâtiments</vt:lpstr>
      <vt:lpstr>Les effondrements de bâtiments</vt:lpstr>
      <vt:lpstr>Les effondrements de bâtiments</vt:lpstr>
      <vt:lpstr>Les effondrements de bâtiments</vt:lpstr>
      <vt:lpstr>Les effondrements de bâtiments</vt:lpstr>
      <vt:lpstr>Les effondrements de bâtiments</vt:lpstr>
    </vt:vector>
  </TitlesOfParts>
  <Company>SDIS60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Interventions en milieux effondrés ou instables</dc:title>
  <dc:creator>VARE Pascal</dc:creator>
  <cp:lastModifiedBy>VARE Pascal</cp:lastModifiedBy>
  <cp:revision>11</cp:revision>
  <dcterms:created xsi:type="dcterms:W3CDTF">2023-06-01T08:50:30Z</dcterms:created>
  <dcterms:modified xsi:type="dcterms:W3CDTF">2023-06-01T13:32:09Z</dcterms:modified>
</cp:coreProperties>
</file>